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096E4-3A08-4CB5-9B96-664B1C2A970D}" type="datetimeFigureOut">
              <a:rPr lang="en-US" smtClean="0"/>
              <a:t>28-Jun-19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22B7F7-95ED-4525-A951-B32FF8A53BD4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2C369-6B0B-4447-A5D4-2D9D1FA4AAF8}" type="datetimeFigureOut">
              <a:rPr lang="en-US" smtClean="0"/>
              <a:t>28-Jun-19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BB122-8BBD-4CC4-A51D-FBEC6BF4334B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BB122-8BBD-4CC4-A51D-FBEC6BF4334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5B46450-AFA3-46FB-B5DC-38EEE3A2A464}" type="datetime1">
              <a:rPr lang="fr-FR" smtClean="0"/>
              <a:t>28/06/2019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42DCC-69FA-4583-922E-6402748C94DF}" type="datetime1">
              <a:rPr lang="fr-FR" smtClean="0"/>
              <a:t>28/06/2019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C2988-31B4-4803-BDD4-3594E29BDE83}" type="datetime1">
              <a:rPr lang="fr-FR" smtClean="0"/>
              <a:t>28/06/2019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21C90A-A15C-4CA6-902A-697D368C72AF}" type="datetime1">
              <a:rPr lang="fr-FR" smtClean="0"/>
              <a:t>28/06/2019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EB44D3F-9A31-4F85-9460-287D4AC9FD51}" type="datetime1">
              <a:rPr lang="fr-FR" smtClean="0"/>
              <a:t>28/06/2019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3A107-F0F0-49C8-9A03-90C56A2DC937}" type="datetime1">
              <a:rPr lang="fr-FR" smtClean="0"/>
              <a:t>28/06/2019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B2AB-E028-49E6-B8F8-73647D917616}" type="datetime1">
              <a:rPr lang="fr-FR" smtClean="0"/>
              <a:t>28/06/2019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B8D8635-807D-4CA1-8726-8E007488FD5D}" type="datetime1">
              <a:rPr lang="fr-FR" smtClean="0"/>
              <a:t>28/06/2019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2FD2-0382-4AD1-8845-4EB689782DEB}" type="datetime1">
              <a:rPr lang="fr-FR" smtClean="0"/>
              <a:t>28/06/2019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87C427D-27F6-41DD-B670-EED687B928CF}" type="datetime1">
              <a:rPr lang="fr-FR" smtClean="0"/>
              <a:t>28/06/2019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82E98CE-CCBF-4752-92FF-530D4A1189F0}" type="datetime1">
              <a:rPr lang="fr-FR" smtClean="0"/>
              <a:t>28/06/2019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93A751-A52B-4ED4-913A-03E90845CC00}" type="datetime1">
              <a:rPr lang="fr-FR" smtClean="0"/>
              <a:t>28/06/2019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fr-BE" smtClean="0"/>
              <a:t>https://www.economie-gestion.com</a:t>
            </a:r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43042" y="1857364"/>
            <a:ext cx="6072230" cy="1714512"/>
          </a:xfrm>
          <a:ln w="127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fr-FR" sz="40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PLAN « SANTÉ 2025 »</a:t>
            </a:r>
            <a:br>
              <a:rPr lang="fr-FR" sz="4000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endParaRPr lang="en-US" sz="4000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643174" y="3929066"/>
            <a:ext cx="6172200" cy="1871666"/>
          </a:xfrm>
        </p:spPr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ans Serif" pitchFamily="34" charset="0"/>
              </a:rPr>
              <a:t>3 Piliers </a:t>
            </a:r>
            <a:endParaRPr lang="fr-FR" sz="2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ans Serif" pitchFamily="34" charset="0"/>
            </a:endParaRPr>
          </a:p>
          <a:p>
            <a:r>
              <a:rPr lang="fr-FR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ans Serif" pitchFamily="34" charset="0"/>
              </a:rPr>
              <a:t>25 </a:t>
            </a:r>
            <a:r>
              <a:rPr lang="fr-FR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ans Serif" pitchFamily="34" charset="0"/>
              </a:rPr>
              <a:t>Axes </a:t>
            </a:r>
            <a:endParaRPr lang="fr-FR" sz="2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ans Serif" pitchFamily="34" charset="0"/>
            </a:endParaRPr>
          </a:p>
          <a:p>
            <a:r>
              <a:rPr lang="fr-FR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ans Serif" pitchFamily="34" charset="0"/>
              </a:rPr>
              <a:t>125 </a:t>
            </a:r>
            <a:r>
              <a:rPr lang="fr-FR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ans Serif" pitchFamily="34" charset="0"/>
              </a:rPr>
              <a:t>Actions</a:t>
            </a:r>
            <a:endParaRPr lang="en-US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ans Serif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lum bright="-2000" contrast="4000"/>
          </a:blip>
          <a:srcRect/>
          <a:stretch>
            <a:fillRect/>
          </a:stretch>
        </p:blipFill>
        <p:spPr bwMode="auto">
          <a:xfrm>
            <a:off x="714348" y="357166"/>
            <a:ext cx="7842311" cy="13573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2571736" y="6473952"/>
            <a:ext cx="3657600" cy="384048"/>
          </a:xfrm>
        </p:spPr>
        <p:txBody>
          <a:bodyPr/>
          <a:lstStyle/>
          <a:p>
            <a:r>
              <a:rPr lang="fr-BE" dirty="0" smtClean="0"/>
              <a:t>https://www.economie-gestion.com</a:t>
            </a:r>
            <a:endParaRPr lang="fr-B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5 :  Développer la médecine de proximité et la médecine de famille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17. Réhabiliter la médecine générale, en la plaçant au cœur des programmes de santé.</a:t>
            </a:r>
          </a:p>
          <a:p>
            <a:r>
              <a:rPr lang="fr-FR" dirty="0" smtClean="0"/>
              <a:t>18. Augmenter le taux de couverture par la consultation du médecin généraliste.</a:t>
            </a:r>
          </a:p>
          <a:p>
            <a:r>
              <a:rPr lang="fr-FR" dirty="0" smtClean="0"/>
              <a:t>19. Adopter  le  régime  de  «  Médecine  de famille -  Santé  de  famille  et  de  la </a:t>
            </a:r>
            <a:r>
              <a:rPr lang="fr-FR" dirty="0" smtClean="0"/>
              <a:t>communauté </a:t>
            </a:r>
            <a:r>
              <a:rPr lang="fr-FR" dirty="0" smtClean="0"/>
              <a:t>».</a:t>
            </a:r>
          </a:p>
          <a:p>
            <a:r>
              <a:rPr lang="fr-FR" dirty="0" smtClean="0"/>
              <a:t>20. Multiplier  les caravanes  sanitaires et les campagnes  médico-chirurgicales  en </a:t>
            </a:r>
            <a:r>
              <a:rPr lang="fr-FR" dirty="0" smtClean="0"/>
              <a:t>partenariat </a:t>
            </a:r>
            <a:r>
              <a:rPr lang="fr-FR" dirty="0" smtClean="0"/>
              <a:t>avec la société civile.</a:t>
            </a:r>
          </a:p>
          <a:p>
            <a:r>
              <a:rPr lang="fr-FR" dirty="0" smtClean="0"/>
              <a:t>21. Développer des actions de médecine solidaire au profit des populations et des </a:t>
            </a:r>
            <a:r>
              <a:rPr lang="fr-FR" dirty="0" smtClean="0"/>
              <a:t>territoires </a:t>
            </a:r>
            <a:r>
              <a:rPr lang="fr-FR" dirty="0" smtClean="0"/>
              <a:t>nécessiteux, en partenariat avec les facultés de médecine, les CHU et </a:t>
            </a:r>
            <a:r>
              <a:rPr lang="fr-FR" dirty="0" smtClean="0"/>
              <a:t>le </a:t>
            </a:r>
            <a:r>
              <a:rPr lang="fr-FR" dirty="0" smtClean="0"/>
              <a:t>secteur privé à but non-lucratif.</a:t>
            </a:r>
          </a:p>
          <a:p>
            <a:r>
              <a:rPr lang="fr-FR" dirty="0" smtClean="0"/>
              <a:t>22. Promouvoir la </a:t>
            </a:r>
            <a:r>
              <a:rPr lang="fr-FR" dirty="0" err="1" smtClean="0"/>
              <a:t>télé-médecine</a:t>
            </a:r>
            <a:r>
              <a:rPr lang="fr-FR" dirty="0" smtClean="0"/>
              <a:t>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6 :  Appuyer le Plan national des urgences médicales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23. Poursuivre le développement des SAMU / SMUR / </a:t>
            </a:r>
            <a:r>
              <a:rPr lang="fr-FR" dirty="0" err="1" smtClean="0"/>
              <a:t>HéliSMUR</a:t>
            </a:r>
            <a:r>
              <a:rPr lang="fr-FR" dirty="0" smtClean="0"/>
              <a:t> et promouvoir le </a:t>
            </a:r>
            <a:r>
              <a:rPr lang="fr-FR" dirty="0" smtClean="0"/>
              <a:t>SAMU </a:t>
            </a:r>
            <a:r>
              <a:rPr lang="fr-FR" dirty="0" smtClean="0"/>
              <a:t>social en collaboration avec les départements concernés,</a:t>
            </a:r>
          </a:p>
          <a:p>
            <a:r>
              <a:rPr lang="fr-FR" dirty="0" smtClean="0"/>
              <a:t>24. Etudier le déploiement d’avions sanitaires pour les transferts d’urgence.</a:t>
            </a:r>
          </a:p>
          <a:p>
            <a:r>
              <a:rPr lang="fr-FR" dirty="0" smtClean="0"/>
              <a:t>25. Développer  le  transport  sanitaire  spécifique  aux  Urgences  pédiatriques  et  aux </a:t>
            </a:r>
            <a:r>
              <a:rPr lang="fr-FR" dirty="0" smtClean="0"/>
              <a:t>Urgences </a:t>
            </a:r>
            <a:r>
              <a:rPr lang="fr-FR" dirty="0" smtClean="0"/>
              <a:t>psychiatriques.</a:t>
            </a:r>
          </a:p>
          <a:p>
            <a:r>
              <a:rPr lang="fr-FR" dirty="0" smtClean="0"/>
              <a:t>26. Mettre à niveau les services des urgences et les services de réanimation,</a:t>
            </a:r>
          </a:p>
          <a:p>
            <a:r>
              <a:rPr lang="fr-FR" dirty="0" smtClean="0"/>
              <a:t>27. Créer des unités régionales de prise en charge des grands brûlés au niveau des </a:t>
            </a:r>
            <a:r>
              <a:rPr lang="fr-FR" dirty="0" smtClean="0"/>
              <a:t>CHR</a:t>
            </a:r>
            <a:r>
              <a:rPr lang="fr-FR" dirty="0" smtClean="0"/>
              <a:t>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7 :  Améliorer l’accès au médicament et aux produits de santé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28. Mettre en œuvre les dispositions de la Politique pharmaceutique nationale.</a:t>
            </a:r>
          </a:p>
          <a:p>
            <a:r>
              <a:rPr lang="fr-FR" dirty="0" smtClean="0"/>
              <a:t>29. Réadapter le cycle d’approvisionnement et de distribution des produits de santé.</a:t>
            </a:r>
          </a:p>
          <a:p>
            <a:r>
              <a:rPr lang="fr-FR" dirty="0" smtClean="0"/>
              <a:t>30. Optimiser la gestion et l’utilisation des produits de santé.</a:t>
            </a:r>
          </a:p>
          <a:p>
            <a:r>
              <a:rPr lang="fr-FR" dirty="0" smtClean="0"/>
              <a:t>31. Poursuivre  la  politique  de  baisse  des  prix  des  médicaments  et  dispositifs </a:t>
            </a:r>
            <a:r>
              <a:rPr lang="fr-FR" dirty="0" smtClean="0"/>
              <a:t>médicaux</a:t>
            </a:r>
            <a:r>
              <a:rPr lang="fr-FR" dirty="0" smtClean="0"/>
              <a:t>.</a:t>
            </a:r>
          </a:p>
          <a:p>
            <a:r>
              <a:rPr lang="fr-FR" dirty="0" smtClean="0"/>
              <a:t>32. Améliorer le taux de pénétration du générique.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8 :  Améliorer l’accès aux produits sanguins sécurisés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33. Promouvoir le don et la collecte de sang.</a:t>
            </a:r>
          </a:p>
          <a:p>
            <a:r>
              <a:rPr lang="fr-FR" dirty="0" smtClean="0"/>
              <a:t>34. Améliorer l’efficience, la qualité et la sécurité des prestations du CNTSH et des </a:t>
            </a:r>
            <a:r>
              <a:rPr lang="fr-FR" dirty="0" smtClean="0"/>
              <a:t>Centres </a:t>
            </a:r>
            <a:r>
              <a:rPr lang="fr-FR" dirty="0" smtClean="0"/>
              <a:t>de transfusion sanguine.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11288"/>
          </a:xfrm>
        </p:spPr>
        <p:txBody>
          <a:bodyPr>
            <a:normAutofit/>
          </a:bodyPr>
          <a:lstStyle/>
          <a:p>
            <a:pPr algn="ctr"/>
            <a:r>
              <a:rPr lang="fr-FR" sz="5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Pilier </a:t>
            </a:r>
            <a:r>
              <a:rPr lang="fr-FR" sz="5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 </a:t>
            </a:r>
            <a:r>
              <a:rPr lang="fr-FR" sz="5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fr-FR" sz="5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8 axes</a:t>
            </a:r>
            <a:r>
              <a:rPr lang="fr-FR" sz="5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).</a:t>
            </a:r>
            <a:endParaRPr lang="en-US" sz="4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643182"/>
            <a:ext cx="7467600" cy="1714512"/>
          </a:xfrm>
        </p:spPr>
        <p:txBody>
          <a:bodyPr/>
          <a:lstStyle/>
          <a:p>
            <a:r>
              <a:rPr lang="fr-FR" dirty="0" smtClean="0"/>
              <a:t>Pilier 2 :  Renforcer les programmes nationaux de santé et de </a:t>
            </a:r>
            <a:r>
              <a:rPr lang="fr-FR" dirty="0" smtClean="0"/>
              <a:t>lutte contre </a:t>
            </a:r>
            <a:r>
              <a:rPr lang="fr-FR" dirty="0" smtClean="0"/>
              <a:t>les maladies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9 :  Consolider les programmes de la « Santé de la mère et de l’enfant »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35. Mise en œuvre de la politique nationale de la santé de l’enfant.</a:t>
            </a:r>
          </a:p>
          <a:p>
            <a:r>
              <a:rPr lang="fr-FR" dirty="0" smtClean="0"/>
              <a:t>36. Renforcer le programme de surveillance de la grossesse et de l’accouchement </a:t>
            </a:r>
            <a:r>
              <a:rPr lang="fr-FR" dirty="0" smtClean="0"/>
              <a:t>(</a:t>
            </a:r>
            <a:r>
              <a:rPr lang="fr-FR" dirty="0" smtClean="0"/>
              <a:t>PSGA)</a:t>
            </a:r>
          </a:p>
          <a:p>
            <a:r>
              <a:rPr lang="fr-FR" dirty="0" smtClean="0"/>
              <a:t>37. Créer des pôles d’excellence régionaux multidisciplinaires dédiés à la santé de la </a:t>
            </a:r>
            <a:r>
              <a:rPr lang="fr-FR" dirty="0" smtClean="0"/>
              <a:t>mère </a:t>
            </a:r>
            <a:r>
              <a:rPr lang="fr-FR" dirty="0" smtClean="0"/>
              <a:t>et de l’enfant et mettre à niveau les structures d’accouchement surveillé, </a:t>
            </a:r>
            <a:r>
              <a:rPr lang="fr-FR" dirty="0" smtClean="0"/>
              <a:t>notamment </a:t>
            </a:r>
            <a:r>
              <a:rPr lang="fr-FR" dirty="0" smtClean="0"/>
              <a:t>en milieu rural.</a:t>
            </a:r>
          </a:p>
          <a:p>
            <a:r>
              <a:rPr lang="fr-FR" dirty="0" smtClean="0"/>
              <a:t>38. Redynamiser le système national de suivi et d’évaluation de la santé de la mère </a:t>
            </a:r>
            <a:r>
              <a:rPr lang="fr-FR" dirty="0" smtClean="0"/>
              <a:t>et </a:t>
            </a:r>
            <a:r>
              <a:rPr lang="fr-FR" dirty="0" smtClean="0"/>
              <a:t>de l’enfant.</a:t>
            </a:r>
          </a:p>
          <a:p>
            <a:r>
              <a:rPr lang="fr-FR" dirty="0" smtClean="0"/>
              <a:t>39. Consolider le Programme national d’immunisation (PNI) et y introduire le vaccin </a:t>
            </a:r>
            <a:r>
              <a:rPr lang="fr-FR" dirty="0" smtClean="0"/>
              <a:t>anti-HPV </a:t>
            </a:r>
            <a:r>
              <a:rPr lang="fr-FR" dirty="0" smtClean="0"/>
              <a:t>destiné aux filles de 9 à 13 ans.</a:t>
            </a:r>
          </a:p>
          <a:p>
            <a:r>
              <a:rPr lang="fr-FR" dirty="0" smtClean="0"/>
              <a:t>40. Généraliser le dépistage précoce à la naissance et prendre en charge certaines </a:t>
            </a:r>
            <a:r>
              <a:rPr lang="fr-FR" dirty="0" smtClean="0"/>
              <a:t>maladies </a:t>
            </a:r>
            <a:r>
              <a:rPr lang="fr-FR" dirty="0" smtClean="0"/>
              <a:t>chez les nouveau-nés.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Axe 10 :  Renforcer la promotion de la santé des populations à besoins</a:t>
            </a:r>
            <a:br>
              <a:rPr lang="fr-FR" dirty="0" smtClean="0"/>
            </a:br>
            <a:r>
              <a:rPr lang="fr-FR" dirty="0" smtClean="0"/>
              <a:t>spécifiques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41. Accélérer la mise en œuvre du Plan national « Santé et Handicap ».</a:t>
            </a:r>
          </a:p>
          <a:p>
            <a:r>
              <a:rPr lang="fr-FR" dirty="0" smtClean="0"/>
              <a:t>42. Renforcer l’offre de soins pour la population carcérale.</a:t>
            </a:r>
          </a:p>
          <a:p>
            <a:r>
              <a:rPr lang="fr-FR" dirty="0" smtClean="0"/>
              <a:t>43. Renforcer la mise en œuvre du Programme national de la santé des femmes et </a:t>
            </a:r>
            <a:r>
              <a:rPr lang="fr-FR" dirty="0" smtClean="0"/>
              <a:t>des </a:t>
            </a:r>
            <a:r>
              <a:rPr lang="fr-FR" dirty="0" smtClean="0"/>
              <a:t>enfants victimes de violence.</a:t>
            </a:r>
          </a:p>
          <a:p>
            <a:r>
              <a:rPr lang="fr-FR" dirty="0" smtClean="0"/>
              <a:t>44. Lancer et mettre en œuvre la Stratégie nationale de la santé des personnes âgées.</a:t>
            </a:r>
          </a:p>
          <a:p>
            <a:r>
              <a:rPr lang="fr-FR" dirty="0" smtClean="0"/>
              <a:t>45. Lancer et mettre en œuvre la Stratégie nationale de la santé des migrants.</a:t>
            </a:r>
          </a:p>
          <a:p>
            <a:r>
              <a:rPr lang="fr-FR" dirty="0" smtClean="0"/>
              <a:t>46. Renforcer  le  programme  de  la  santé  scolaire,  universitaire  et de la  santé  des </a:t>
            </a:r>
            <a:r>
              <a:rPr lang="fr-FR" dirty="0" smtClean="0"/>
              <a:t>jeunes </a:t>
            </a:r>
            <a:r>
              <a:rPr lang="fr-FR" dirty="0" smtClean="0"/>
              <a:t>et des adolescents.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Axe 11 :  Renforcer les programmes de lutte contre les maladies non</a:t>
            </a:r>
            <a:br>
              <a:rPr lang="fr-FR" dirty="0" smtClean="0"/>
            </a:br>
            <a:r>
              <a:rPr lang="fr-FR" dirty="0" smtClean="0"/>
              <a:t>transmissibles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47. Renforcer le plan national de prévention et de contrôle du cancer, notamment par </a:t>
            </a:r>
            <a:r>
              <a:rPr lang="fr-FR" dirty="0" smtClean="0"/>
              <a:t>la </a:t>
            </a:r>
            <a:r>
              <a:rPr lang="fr-FR" dirty="0" smtClean="0"/>
              <a:t>promotion des soins palliatifs (centres régionaux).</a:t>
            </a:r>
          </a:p>
          <a:p>
            <a:r>
              <a:rPr lang="fr-FR" dirty="0" smtClean="0"/>
              <a:t>48. Renforcer le programme de lutte contre le diabète.</a:t>
            </a:r>
          </a:p>
          <a:p>
            <a:r>
              <a:rPr lang="fr-FR" dirty="0" smtClean="0"/>
              <a:t>49. Renforcer le programme de santé bucco-dentaire.</a:t>
            </a:r>
          </a:p>
          <a:p>
            <a:r>
              <a:rPr lang="fr-FR" dirty="0" smtClean="0"/>
              <a:t>50. Développer et lancer le programme de conseils aux voyageurs, avec la promotion </a:t>
            </a:r>
            <a:r>
              <a:rPr lang="fr-FR" dirty="0" smtClean="0"/>
              <a:t>de </a:t>
            </a:r>
            <a:r>
              <a:rPr lang="fr-FR" dirty="0" smtClean="0"/>
              <a:t>la « Médecine du voyage » (</a:t>
            </a:r>
            <a:r>
              <a:rPr lang="fr-FR" dirty="0" err="1" smtClean="0"/>
              <a:t>Travel</a:t>
            </a:r>
            <a:r>
              <a:rPr lang="fr-FR" dirty="0" smtClean="0"/>
              <a:t> </a:t>
            </a:r>
            <a:r>
              <a:rPr lang="fr-FR" dirty="0" err="1" smtClean="0"/>
              <a:t>Healthcare</a:t>
            </a:r>
            <a:r>
              <a:rPr lang="fr-FR" dirty="0" smtClean="0"/>
              <a:t>).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12 :  Mettre à jour le Plan national de santé mentale et psychiatrique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51. Mettre à niveau les hôpitaux et les services de psychiatrie intégrés existants. </a:t>
            </a:r>
          </a:p>
          <a:p>
            <a:r>
              <a:rPr lang="fr-FR" dirty="0" smtClean="0"/>
              <a:t>52. Poursuivre la création de services intégrés de psychiatrie au niveau des CHR et </a:t>
            </a:r>
            <a:r>
              <a:rPr lang="fr-FR" dirty="0" smtClean="0"/>
              <a:t>des </a:t>
            </a:r>
            <a:r>
              <a:rPr lang="fr-FR" dirty="0" smtClean="0"/>
              <a:t>CHP.</a:t>
            </a:r>
          </a:p>
          <a:p>
            <a:r>
              <a:rPr lang="fr-FR" dirty="0" smtClean="0"/>
              <a:t>53. Œuvrer pour la réinsertion sociale des malades dans le cadre de « </a:t>
            </a:r>
            <a:r>
              <a:rPr lang="fr-FR" dirty="0" err="1" smtClean="0"/>
              <a:t>Karama</a:t>
            </a:r>
            <a:r>
              <a:rPr lang="fr-FR" dirty="0" smtClean="0"/>
              <a:t> 2 ».</a:t>
            </a:r>
          </a:p>
          <a:p>
            <a:r>
              <a:rPr lang="fr-FR" dirty="0" smtClean="0"/>
              <a:t>54. Poursuivre  l’implantation  des  centres  d’</a:t>
            </a:r>
            <a:r>
              <a:rPr lang="fr-FR" dirty="0" err="1" smtClean="0"/>
              <a:t>addictologie</a:t>
            </a:r>
            <a:r>
              <a:rPr lang="fr-FR" dirty="0" smtClean="0"/>
              <a:t>  au  niveau  des  régions </a:t>
            </a:r>
            <a:r>
              <a:rPr lang="fr-FR" dirty="0" smtClean="0"/>
              <a:t>sanitaires</a:t>
            </a:r>
            <a:r>
              <a:rPr lang="fr-FR" dirty="0" smtClean="0"/>
              <a:t>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13 :  Lancer de nouveaux programmes et stratégies sanitaires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55. Lancer et mettre en œuvre le Plan « Maroc sans hépatite virale C ».</a:t>
            </a:r>
          </a:p>
          <a:p>
            <a:r>
              <a:rPr lang="fr-FR" dirty="0" smtClean="0"/>
              <a:t>56. Lancer  et  mettre  en  œuvre  le  « Programme  de  prévention  et  de  contrôle  des </a:t>
            </a:r>
            <a:r>
              <a:rPr lang="fr-FR" dirty="0" smtClean="0"/>
              <a:t>maladies </a:t>
            </a:r>
            <a:r>
              <a:rPr lang="fr-FR" dirty="0" smtClean="0"/>
              <a:t>cardiovasculaires ».</a:t>
            </a:r>
          </a:p>
          <a:p>
            <a:r>
              <a:rPr lang="fr-FR" dirty="0" smtClean="0"/>
              <a:t>57. Lancer et mettre en œuvre la « Stratégie de lutte contre la surdité chez l’enfant ».</a:t>
            </a:r>
          </a:p>
          <a:p>
            <a:r>
              <a:rPr lang="fr-FR" dirty="0" smtClean="0"/>
              <a:t>58. Lancer et mettre en œuvre la « Stratégie de lutte contre l’obésité de l’enfant ».</a:t>
            </a:r>
          </a:p>
          <a:p>
            <a:r>
              <a:rPr lang="fr-FR" dirty="0" smtClean="0"/>
              <a:t>59. Lancer le « Plan national de procréation médicalement assistée PMA ».</a:t>
            </a:r>
          </a:p>
          <a:p>
            <a:r>
              <a:rPr lang="fr-FR" dirty="0" smtClean="0"/>
              <a:t>60. Lancer et mettre en œuvre un « Programme national de lutte contre l’IRCT ».</a:t>
            </a:r>
          </a:p>
          <a:p>
            <a:r>
              <a:rPr lang="fr-FR" dirty="0" smtClean="0"/>
              <a:t>61. Lancer un « Plan national de promotion du don et de greffe d’organes et de </a:t>
            </a:r>
            <a:r>
              <a:rPr lang="fr-FR" dirty="0" smtClean="0"/>
              <a:t>tissus humains </a:t>
            </a:r>
            <a:r>
              <a:rPr lang="fr-FR" dirty="0" smtClean="0"/>
              <a:t>».</a:t>
            </a:r>
          </a:p>
          <a:p>
            <a:r>
              <a:rPr lang="fr-FR" dirty="0" smtClean="0"/>
              <a:t>62. Lancer un « Programme national des maladies rares et orphelines ».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44130" cy="8595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Espace réservé du pied de page 5"/>
          <p:cNvSpPr>
            <a:spLocks noGrp="1"/>
          </p:cNvSpPr>
          <p:nvPr>
            <p:ph type="ftr" sz="quarter" idx="16"/>
          </p:nvPr>
        </p:nvSpPr>
        <p:spPr>
          <a:xfrm>
            <a:off x="1154416" y="7989592"/>
            <a:ext cx="3200400" cy="365760"/>
          </a:xfrm>
        </p:spPr>
        <p:txBody>
          <a:bodyPr/>
          <a:lstStyle/>
          <a:p>
            <a:r>
              <a:rPr lang="fr-BE" dirty="0" smtClean="0"/>
              <a:t>https://www.economie-gestion.com</a:t>
            </a:r>
            <a:endParaRPr lang="fr-BE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Axe 14 :  Renforcer  les  programmes de  lutte  contre  les  maladies</a:t>
            </a:r>
            <a:br>
              <a:rPr lang="fr-FR" dirty="0" smtClean="0"/>
            </a:br>
            <a:r>
              <a:rPr lang="fr-FR" dirty="0" smtClean="0"/>
              <a:t>transmissibles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63. Accélérer la riposte contre l’infection par le VIH, notamment par l’élimination </a:t>
            </a:r>
            <a:r>
              <a:rPr lang="fr-FR" dirty="0" smtClean="0"/>
              <a:t>de </a:t>
            </a:r>
            <a:r>
              <a:rPr lang="fr-FR" dirty="0" smtClean="0"/>
              <a:t>la transmission mère-enfant en vue d’atteindre les ODD.</a:t>
            </a:r>
          </a:p>
          <a:p>
            <a:r>
              <a:rPr lang="fr-FR" dirty="0" smtClean="0"/>
              <a:t>64. Accélérer la riposte contre l’infection par la tuberculose en vue d’atteindre les </a:t>
            </a:r>
            <a:r>
              <a:rPr lang="fr-FR" dirty="0" smtClean="0"/>
              <a:t>ODD</a:t>
            </a:r>
            <a:r>
              <a:rPr lang="fr-FR" dirty="0" smtClean="0"/>
              <a:t>.</a:t>
            </a:r>
          </a:p>
          <a:p>
            <a:r>
              <a:rPr lang="fr-FR" dirty="0" smtClean="0"/>
              <a:t>65. Renforcer le programme de lutte contre les </a:t>
            </a:r>
            <a:r>
              <a:rPr lang="fr-FR" dirty="0" err="1" smtClean="0"/>
              <a:t>anthropozoonoses</a:t>
            </a:r>
            <a:r>
              <a:rPr lang="fr-FR" dirty="0" smtClean="0"/>
              <a:t>.</a:t>
            </a:r>
          </a:p>
          <a:p>
            <a:r>
              <a:rPr lang="fr-FR" dirty="0" smtClean="0"/>
              <a:t>66. Lancer  et  mettre  en  œuvre  le  Plan stratégique national  de  prévention  et  de </a:t>
            </a:r>
            <a:r>
              <a:rPr lang="fr-FR" dirty="0" smtClean="0"/>
              <a:t>contrôle </a:t>
            </a:r>
            <a:r>
              <a:rPr lang="fr-FR" dirty="0" smtClean="0"/>
              <a:t>de l’</a:t>
            </a:r>
            <a:r>
              <a:rPr lang="fr-FR" dirty="0" err="1" smtClean="0"/>
              <a:t>antibiorésistance</a:t>
            </a:r>
            <a:r>
              <a:rPr lang="fr-FR" dirty="0" smtClean="0"/>
              <a:t>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15 :  Renforcer la veille et la sécurité sanitaires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67. Lancer et mettre en œuvre le plan national de sécurité sanitaire.</a:t>
            </a:r>
          </a:p>
          <a:p>
            <a:r>
              <a:rPr lang="fr-FR" dirty="0" smtClean="0"/>
              <a:t>68. Renforcer les capacités de veille et de détection d’alerte et de riposte contre les </a:t>
            </a:r>
            <a:r>
              <a:rPr lang="fr-FR" dirty="0" smtClean="0"/>
              <a:t>urgences </a:t>
            </a:r>
            <a:r>
              <a:rPr lang="fr-FR" dirty="0" smtClean="0"/>
              <a:t>de santé publique.</a:t>
            </a:r>
          </a:p>
          <a:p>
            <a:r>
              <a:rPr lang="fr-FR" dirty="0" smtClean="0"/>
              <a:t>69. Renforcer le contrôle sanitaire aux frontières.</a:t>
            </a:r>
          </a:p>
          <a:p>
            <a:r>
              <a:rPr lang="fr-FR" dirty="0" smtClean="0"/>
              <a:t>70. Restructurer le réseau des laboratoires nationaux de référence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Axe 16 :  Promouvoir les modes de vie sains et renforcer l’éducation pour </a:t>
            </a:r>
            <a:br>
              <a:rPr lang="fr-FR" dirty="0" smtClean="0"/>
            </a:br>
            <a:r>
              <a:rPr lang="fr-FR" dirty="0" smtClean="0"/>
              <a:t>la santé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71. Lancer et mettre en œuvre un Plan national multisectoriel des modes de vie sains.</a:t>
            </a:r>
          </a:p>
          <a:p>
            <a:r>
              <a:rPr lang="fr-FR" dirty="0" smtClean="0"/>
              <a:t>72. Renforcer et mettre en œuvre la Stratégie nationale de la nutrition.</a:t>
            </a:r>
          </a:p>
          <a:p>
            <a:r>
              <a:rPr lang="fr-FR" dirty="0" smtClean="0"/>
              <a:t>73. Renforcer la communication en matière d’éducation sanitaire.</a:t>
            </a:r>
          </a:p>
          <a:p>
            <a:r>
              <a:rPr lang="fr-FR" dirty="0" smtClean="0"/>
              <a:t>74. Lancer la « Chaîne santé publique » numérique via internet.</a:t>
            </a:r>
          </a:p>
          <a:p>
            <a:r>
              <a:rPr lang="fr-FR" dirty="0" smtClean="0"/>
              <a:t>75. Développer la « e-santé ».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6000" dirty="0" smtClean="0"/>
              <a:t>Pilier </a:t>
            </a:r>
            <a:r>
              <a:rPr lang="fr-FR" sz="6000" dirty="0" smtClean="0"/>
              <a:t>3 (</a:t>
            </a:r>
            <a:r>
              <a:rPr lang="fr-FR" sz="6000" dirty="0" smtClean="0">
                <a:solidFill>
                  <a:schemeClr val="accent2">
                    <a:lumMod val="75000"/>
                  </a:schemeClr>
                </a:solidFill>
              </a:rPr>
              <a:t>9 </a:t>
            </a:r>
            <a:r>
              <a:rPr lang="fr-FR" sz="6000" dirty="0" smtClean="0">
                <a:solidFill>
                  <a:schemeClr val="accent2">
                    <a:lumMod val="75000"/>
                  </a:schemeClr>
                </a:solidFill>
              </a:rPr>
              <a:t>axes</a:t>
            </a:r>
            <a:r>
              <a:rPr lang="fr-FR" sz="6000" dirty="0" smtClean="0"/>
              <a:t>).</a:t>
            </a:r>
            <a:endParaRPr lang="en-US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14348" y="2500306"/>
            <a:ext cx="7467600" cy="4873752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Pilier 3 :  Améliorer la  gouvernance  et  optimiser  l’allocation </a:t>
            </a:r>
            <a:r>
              <a:rPr lang="fr-FR" sz="2800" b="1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et l’utilisation </a:t>
            </a:r>
            <a:r>
              <a:rPr lang="fr-FR" sz="2800" b="1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des ressources</a:t>
            </a:r>
            <a:endParaRPr lang="en-US" sz="2800" b="1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Axe 17 :  Elargir la  couverture médicale  de  base  pour  tendre  vers  la </a:t>
            </a:r>
            <a:br>
              <a:rPr lang="fr-FR" dirty="0" smtClean="0"/>
            </a:br>
            <a:r>
              <a:rPr lang="fr-FR" dirty="0" smtClean="0"/>
              <a:t>Couverture sanitaire universelle (CSU)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76. Mettre  en  œuvre progressivement  le Système  d’assurance  maladie  obligatoire </a:t>
            </a:r>
            <a:r>
              <a:rPr lang="fr-FR" dirty="0" smtClean="0"/>
              <a:t>destiné </a:t>
            </a:r>
            <a:r>
              <a:rPr lang="fr-FR" dirty="0" smtClean="0"/>
              <a:t>aux professionnels, travailleurs indépendants et non-salariés exerçant des </a:t>
            </a:r>
            <a:r>
              <a:rPr lang="fr-FR" dirty="0" smtClean="0"/>
              <a:t>activités </a:t>
            </a:r>
            <a:r>
              <a:rPr lang="fr-FR" dirty="0" smtClean="0"/>
              <a:t>privées (AMI).</a:t>
            </a:r>
          </a:p>
          <a:p>
            <a:r>
              <a:rPr lang="fr-FR" dirty="0" smtClean="0"/>
              <a:t>77. Poursuivre la réforme de l’ANAM pour renforcer son rôle de régulateur.</a:t>
            </a:r>
          </a:p>
          <a:p>
            <a:r>
              <a:rPr lang="fr-FR" dirty="0" smtClean="0"/>
              <a:t>78. Assurer la bonne gouvernance du RAMED à travers la création d’un organisme </a:t>
            </a:r>
            <a:r>
              <a:rPr lang="fr-FR" dirty="0" smtClean="0"/>
              <a:t>gestionnaire </a:t>
            </a:r>
            <a:r>
              <a:rPr lang="fr-FR" dirty="0" smtClean="0"/>
              <a:t>spécifique et œuvrer pour la </a:t>
            </a:r>
            <a:r>
              <a:rPr lang="fr-FR" dirty="0" err="1" smtClean="0"/>
              <a:t>soutenabilité</a:t>
            </a:r>
            <a:r>
              <a:rPr lang="fr-FR" dirty="0" smtClean="0"/>
              <a:t> de son financement.</a:t>
            </a:r>
          </a:p>
          <a:p>
            <a:r>
              <a:rPr lang="fr-FR" dirty="0" smtClean="0"/>
              <a:t>79. Consolider l’AMO par la refonte des termes de la convention nationale fixant la </a:t>
            </a:r>
            <a:r>
              <a:rPr lang="fr-FR" dirty="0" smtClean="0"/>
              <a:t>TNR</a:t>
            </a:r>
            <a:r>
              <a:rPr lang="fr-FR" dirty="0" smtClean="0"/>
              <a:t>, l’organisation des protocoles de soins. </a:t>
            </a:r>
          </a:p>
          <a:p>
            <a:r>
              <a:rPr lang="fr-FR" dirty="0" smtClean="0"/>
              <a:t>80. Réviser  la  Nomenclature générale  des actes  professionnels  (NGAP),  la </a:t>
            </a:r>
            <a:r>
              <a:rPr lang="fr-FR" dirty="0" smtClean="0"/>
              <a:t>Nomenclature </a:t>
            </a:r>
            <a:r>
              <a:rPr lang="fr-FR" dirty="0" smtClean="0"/>
              <a:t>des actes de biologie médicale (NABM) et renforcer les mesures </a:t>
            </a:r>
            <a:r>
              <a:rPr lang="fr-FR" dirty="0" smtClean="0"/>
              <a:t>de </a:t>
            </a:r>
            <a:r>
              <a:rPr lang="fr-FR" dirty="0" smtClean="0"/>
              <a:t>maîtrise médicalisée des dépenses.</a:t>
            </a:r>
          </a:p>
          <a:p>
            <a:r>
              <a:rPr lang="fr-FR" dirty="0" smtClean="0"/>
              <a:t>81. Mettre en œuvre la couverture sanitaire des migrants.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18 :  Pallier la pénurie en ressources humaines de la santé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82. Poursuivre  l’augmentation  du  nombre  de  postes  budgétaires  alloués  au </a:t>
            </a:r>
            <a:r>
              <a:rPr lang="fr-FR" dirty="0" smtClean="0"/>
              <a:t>Département</a:t>
            </a:r>
            <a:r>
              <a:rPr lang="fr-FR" dirty="0" smtClean="0"/>
              <a:t>.</a:t>
            </a:r>
          </a:p>
          <a:p>
            <a:r>
              <a:rPr lang="fr-FR" dirty="0" smtClean="0"/>
              <a:t>83. Renforcer les effectifs et le rôle des auxiliaires médicaux et des aides-soignants.</a:t>
            </a:r>
          </a:p>
          <a:p>
            <a:r>
              <a:rPr lang="fr-FR" dirty="0" smtClean="0"/>
              <a:t>84. Encourager  la  contractualisation  avec  les  professionnels  de  santé  (partenariat </a:t>
            </a:r>
            <a:r>
              <a:rPr lang="fr-FR" dirty="0" smtClean="0"/>
              <a:t>avec  </a:t>
            </a:r>
            <a:r>
              <a:rPr lang="fr-FR" dirty="0" smtClean="0"/>
              <a:t>les  collectivités  territoriales,  le  secteur  privé, les  cadres  médicaux  et </a:t>
            </a:r>
          </a:p>
          <a:p>
            <a:r>
              <a:rPr lang="fr-FR" dirty="0" smtClean="0"/>
              <a:t>paramédicaux à la retraite), notamment pour faire fonctionner les centres de santé </a:t>
            </a:r>
            <a:r>
              <a:rPr lang="fr-FR" dirty="0" smtClean="0"/>
              <a:t>ruraux </a:t>
            </a:r>
            <a:r>
              <a:rPr lang="fr-FR" dirty="0" smtClean="0"/>
              <a:t>fermés.</a:t>
            </a:r>
          </a:p>
          <a:p>
            <a:r>
              <a:rPr lang="fr-FR" dirty="0" smtClean="0"/>
              <a:t>85. Revoir  le  cursus  de  formation  et  implanter  des  masters  spécialisés  à  l’ENSP </a:t>
            </a:r>
            <a:r>
              <a:rPr lang="fr-FR" dirty="0" smtClean="0"/>
              <a:t>adaptés </a:t>
            </a:r>
            <a:r>
              <a:rPr lang="fr-FR" dirty="0" smtClean="0"/>
              <a:t>aux nouveaux besoins du système de santé.</a:t>
            </a:r>
          </a:p>
          <a:p>
            <a:r>
              <a:rPr lang="fr-FR" dirty="0" smtClean="0"/>
              <a:t>86. Assoir  les  conditions  appropriées  pour  la  création  d’une  « Fonction publique </a:t>
            </a:r>
            <a:r>
              <a:rPr lang="fr-FR" dirty="0" smtClean="0"/>
              <a:t>sanitaire </a:t>
            </a:r>
            <a:r>
              <a:rPr lang="fr-FR" dirty="0" smtClean="0"/>
              <a:t>».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Axe 19 :  Améliorer les conditions de travail et motiver les professionnels </a:t>
            </a:r>
            <a:br>
              <a:rPr lang="fr-FR" dirty="0" smtClean="0"/>
            </a:br>
            <a:r>
              <a:rPr lang="fr-FR" dirty="0" smtClean="0"/>
              <a:t>de santé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87. Promouvoir le dialogue social.</a:t>
            </a:r>
          </a:p>
          <a:p>
            <a:r>
              <a:rPr lang="fr-FR" dirty="0" smtClean="0"/>
              <a:t>88. Actualiser la cartographie des savoir-faire existants et se projeter dans l’avenir </a:t>
            </a:r>
            <a:r>
              <a:rPr lang="fr-FR" dirty="0" smtClean="0"/>
              <a:t>en </a:t>
            </a:r>
            <a:r>
              <a:rPr lang="fr-FR" dirty="0" smtClean="0"/>
              <a:t>identifiant ceux qui devront être développés (REC / GPEC).</a:t>
            </a:r>
          </a:p>
          <a:p>
            <a:r>
              <a:rPr lang="fr-FR" dirty="0" smtClean="0"/>
              <a:t>89. Publier et mettre en œuvre la « Stratégie sectorielle de formation continue ».</a:t>
            </a:r>
          </a:p>
          <a:p>
            <a:r>
              <a:rPr lang="fr-FR" dirty="0" smtClean="0"/>
              <a:t>90. Augmenter la capacité de formation en « médecine de famille » via e-</a:t>
            </a:r>
            <a:r>
              <a:rPr lang="fr-FR" dirty="0" err="1" smtClean="0"/>
              <a:t>learning</a:t>
            </a:r>
            <a:r>
              <a:rPr lang="fr-FR" dirty="0" smtClean="0"/>
              <a:t>.</a:t>
            </a:r>
          </a:p>
          <a:p>
            <a:r>
              <a:rPr lang="fr-FR" dirty="0" smtClean="0"/>
              <a:t>91. Augmenter les effectifs d’admission pour la formation au niveau des ISPITS.</a:t>
            </a:r>
          </a:p>
          <a:p>
            <a:r>
              <a:rPr lang="fr-FR" dirty="0" smtClean="0"/>
              <a:t>92. Poursuivre la mise en place du système LMD au niveau des établissements de </a:t>
            </a:r>
            <a:r>
              <a:rPr lang="fr-FR" dirty="0" smtClean="0"/>
              <a:t>formation </a:t>
            </a:r>
            <a:r>
              <a:rPr lang="fr-FR" dirty="0" smtClean="0"/>
              <a:t>du Ministère de la Santé (ENSP et ISPITS</a:t>
            </a:r>
            <a:r>
              <a:rPr lang="fr-FR" dirty="0" smtClean="0"/>
              <a:t>).</a:t>
            </a:r>
          </a:p>
          <a:p>
            <a:r>
              <a:rPr lang="fr-FR" dirty="0" smtClean="0"/>
              <a:t>93. Institutionnaliser la  prime  de  rendement  et  œuvrer  pour  l’augmentation  de  la </a:t>
            </a:r>
            <a:r>
              <a:rPr lang="fr-FR" dirty="0" smtClean="0"/>
              <a:t>prime </a:t>
            </a:r>
            <a:r>
              <a:rPr lang="fr-FR" dirty="0" smtClean="0"/>
              <a:t>de risque professionnel.</a:t>
            </a:r>
          </a:p>
          <a:p>
            <a:r>
              <a:rPr lang="fr-FR" dirty="0" smtClean="0"/>
              <a:t>94. Instaurer  des  mesures  incitatives  pour  le  personnel  exerçant  dans  les  zones </a:t>
            </a:r>
            <a:r>
              <a:rPr lang="fr-FR" dirty="0" smtClean="0"/>
              <a:t>d’accès </a:t>
            </a:r>
            <a:r>
              <a:rPr lang="fr-FR" dirty="0" smtClean="0"/>
              <a:t>difficile.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Axe 20 :  Renforcer l’encadrement législatif et réglementaire du secteur de </a:t>
            </a:r>
            <a:br>
              <a:rPr lang="fr-FR" dirty="0" smtClean="0"/>
            </a:br>
            <a:r>
              <a:rPr lang="fr-FR" dirty="0" smtClean="0"/>
              <a:t>la santé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95. Elaborer et publier les textes juridiques relatifs au secteur de la santé, inscrits </a:t>
            </a:r>
            <a:r>
              <a:rPr lang="fr-FR" dirty="0" smtClean="0"/>
              <a:t>dans </a:t>
            </a:r>
            <a:r>
              <a:rPr lang="fr-FR" dirty="0" smtClean="0"/>
              <a:t>le programme législatif et réglementaire du Gouvernement.</a:t>
            </a:r>
          </a:p>
          <a:p>
            <a:r>
              <a:rPr lang="fr-FR" dirty="0" smtClean="0"/>
              <a:t>96. Créer les instances de concertation prévues dans le cadre de la loi 34-09.</a:t>
            </a:r>
          </a:p>
          <a:p>
            <a:r>
              <a:rPr lang="fr-FR" dirty="0" smtClean="0"/>
              <a:t>97. Inscrire l’investissement en santé dans la charte nationale d’investissement.</a:t>
            </a:r>
          </a:p>
          <a:p>
            <a:r>
              <a:rPr lang="fr-FR" dirty="0" smtClean="0"/>
              <a:t>98. Elaborer un système de brevet des solutions développées dans le domaine  de  la </a:t>
            </a:r>
            <a:r>
              <a:rPr lang="fr-FR" dirty="0" smtClean="0"/>
              <a:t>santé</a:t>
            </a:r>
            <a:r>
              <a:rPr lang="fr-FR" dirty="0" smtClean="0"/>
              <a:t>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21 :  Réviser l’organisation du secteur public de la santé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99.   Réorganiser le  Ministère  de  la Santé  au  regard  des exigences  de  </a:t>
            </a:r>
            <a:r>
              <a:rPr lang="fr-FR" dirty="0" smtClean="0"/>
              <a:t>la régionalisation </a:t>
            </a:r>
            <a:r>
              <a:rPr lang="fr-FR" dirty="0" smtClean="0"/>
              <a:t>avancée et créer des inspections régionales des services de </a:t>
            </a:r>
            <a:r>
              <a:rPr lang="fr-FR" dirty="0" smtClean="0"/>
              <a:t>santé</a:t>
            </a:r>
            <a:r>
              <a:rPr lang="fr-FR" dirty="0" smtClean="0"/>
              <a:t>.</a:t>
            </a:r>
          </a:p>
          <a:p>
            <a:r>
              <a:rPr lang="fr-FR" dirty="0" smtClean="0"/>
              <a:t>100.  Créer l’Agence nationale de santé publique,</a:t>
            </a:r>
          </a:p>
          <a:p>
            <a:r>
              <a:rPr lang="fr-FR" dirty="0" smtClean="0"/>
              <a:t>101.  Créer l’Agence nationale du médicament et des produits de santé.</a:t>
            </a:r>
          </a:p>
          <a:p>
            <a:r>
              <a:rPr lang="fr-FR" dirty="0" smtClean="0"/>
              <a:t>102.  Créer l’Etablissement marocain du sang.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22 :  Favoriser le partenariat et la concertation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103.  Promouvoir le partenariat avec les collectivités territoriales et les conseils </a:t>
            </a:r>
            <a:r>
              <a:rPr lang="fr-FR" dirty="0" smtClean="0"/>
              <a:t>des </a:t>
            </a:r>
            <a:r>
              <a:rPr lang="fr-FR" dirty="0" smtClean="0"/>
              <a:t>régions.</a:t>
            </a:r>
          </a:p>
          <a:p>
            <a:r>
              <a:rPr lang="fr-FR" dirty="0" smtClean="0"/>
              <a:t>104.  Encourager  le  tourisme médical  en  concertation  avec  les </a:t>
            </a:r>
            <a:r>
              <a:rPr lang="fr-FR" dirty="0" smtClean="0"/>
              <a:t>départements concernés </a:t>
            </a:r>
            <a:r>
              <a:rPr lang="fr-FR" dirty="0" smtClean="0"/>
              <a:t>et  </a:t>
            </a:r>
            <a:r>
              <a:rPr lang="fr-FR" dirty="0" smtClean="0"/>
              <a:t>accompagner l’investissement  </a:t>
            </a:r>
            <a:r>
              <a:rPr lang="fr-FR" dirty="0" smtClean="0"/>
              <a:t>dans  le  secteur  privé  de  </a:t>
            </a:r>
            <a:r>
              <a:rPr lang="fr-FR" dirty="0" smtClean="0"/>
              <a:t>la santé </a:t>
            </a:r>
            <a:r>
              <a:rPr lang="fr-FR" dirty="0" smtClean="0"/>
              <a:t>en conformité avec la carte sanitaire.</a:t>
            </a:r>
          </a:p>
          <a:p>
            <a:r>
              <a:rPr lang="fr-FR" dirty="0" smtClean="0"/>
              <a:t>105.  Créer des instances de concertation en matière de santé et dynamiser celles </a:t>
            </a:r>
            <a:r>
              <a:rPr lang="fr-FR" dirty="0" smtClean="0"/>
              <a:t>qui </a:t>
            </a:r>
            <a:r>
              <a:rPr lang="fr-FR" dirty="0" smtClean="0"/>
              <a:t>existent.</a:t>
            </a:r>
          </a:p>
          <a:p>
            <a:r>
              <a:rPr lang="fr-FR" dirty="0" smtClean="0"/>
              <a:t>106.  Renforcer  la  coopération  internationale  en  santé  en  l’orientant  vers  les </a:t>
            </a:r>
            <a:r>
              <a:rPr lang="fr-FR" dirty="0" smtClean="0"/>
              <a:t>priorités </a:t>
            </a:r>
            <a:r>
              <a:rPr lang="fr-FR" dirty="0" smtClean="0"/>
              <a:t>du département.</a:t>
            </a:r>
          </a:p>
          <a:p>
            <a:r>
              <a:rPr lang="fr-FR" dirty="0" smtClean="0"/>
              <a:t>107.  Promouvoir la coordination intersectorielle.</a:t>
            </a:r>
          </a:p>
          <a:p>
            <a:r>
              <a:rPr lang="fr-FR" dirty="0" smtClean="0"/>
              <a:t>108.  Consolider  le  système  de  doléances  des  usagers  en  régionalisant  </a:t>
            </a:r>
            <a:r>
              <a:rPr lang="fr-FR" dirty="0" smtClean="0"/>
              <a:t>le traitement </a:t>
            </a:r>
            <a:r>
              <a:rPr lang="fr-FR" dirty="0" smtClean="0"/>
              <a:t>des plaintes.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Cadre de référence du Plan « Santé 2025 »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    Dans </a:t>
            </a:r>
            <a:r>
              <a:rPr lang="fr-FR" dirty="0" smtClean="0"/>
              <a:t>la conception du Plan « Santé 2025 », </a:t>
            </a:r>
            <a:r>
              <a:rPr lang="fr-FR" dirty="0" smtClean="0"/>
              <a:t>une démarche </a:t>
            </a:r>
            <a:r>
              <a:rPr lang="fr-FR" dirty="0" smtClean="0"/>
              <a:t>participative a été adoptée en </a:t>
            </a:r>
            <a:r>
              <a:rPr lang="fr-FR" dirty="0" smtClean="0"/>
              <a:t>se </a:t>
            </a:r>
            <a:r>
              <a:rPr lang="fr-FR" dirty="0" smtClean="0"/>
              <a:t>basant sur trois niveaux de référence : </a:t>
            </a:r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1.  les Hautes Orientations Royales,</a:t>
            </a:r>
          </a:p>
          <a:p>
            <a:r>
              <a:rPr lang="fr-FR" b="1" dirty="0" smtClean="0"/>
              <a:t>2.  les tendances sanitaires mondiales actuelles,</a:t>
            </a:r>
          </a:p>
          <a:p>
            <a:r>
              <a:rPr lang="fr-FR" b="1" dirty="0" smtClean="0"/>
              <a:t>3.  les engagements « santé » dans le Programme gouvernemental 2016-2021</a:t>
            </a:r>
            <a:endParaRPr lang="en-US" b="1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>
          <a:xfrm>
            <a:off x="2643174" y="6286520"/>
            <a:ext cx="3200400" cy="365760"/>
          </a:xfrm>
        </p:spPr>
        <p:txBody>
          <a:bodyPr/>
          <a:lstStyle/>
          <a:p>
            <a:r>
              <a:rPr lang="fr-BE" dirty="0" smtClean="0"/>
              <a:t>https://www.economie-gestion.com</a:t>
            </a:r>
            <a:endParaRPr lang="fr-BE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23 :  Instaurer un système national d’information sanitaire intégré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109.  Mettre en place le schéma directeur informatique du Ministère de la Santé.</a:t>
            </a:r>
          </a:p>
          <a:p>
            <a:r>
              <a:rPr lang="fr-FR" dirty="0" smtClean="0"/>
              <a:t>110.  Parachever  le  déploiement  du  système  d’information  décisionnel  de  la </a:t>
            </a:r>
            <a:r>
              <a:rPr lang="fr-FR" dirty="0" smtClean="0"/>
              <a:t>carte  </a:t>
            </a:r>
            <a:r>
              <a:rPr lang="fr-FR" dirty="0" smtClean="0"/>
              <a:t>sanitaire  (BOSS,  banque  de  projets,  Système  d’information </a:t>
            </a:r>
            <a:r>
              <a:rPr lang="fr-FR" dirty="0" smtClean="0"/>
              <a:t>géographique</a:t>
            </a:r>
            <a:r>
              <a:rPr lang="fr-FR" dirty="0" smtClean="0"/>
              <a:t>).</a:t>
            </a:r>
          </a:p>
          <a:p>
            <a:r>
              <a:rPr lang="fr-FR" dirty="0" smtClean="0"/>
              <a:t>111.  Intégrer le secteur privé dans le système d’information du MS.</a:t>
            </a:r>
          </a:p>
          <a:p>
            <a:r>
              <a:rPr lang="fr-FR" dirty="0" smtClean="0"/>
              <a:t>112.  Concevoir, informatiser et implanter le « dossier médical partagé ».</a:t>
            </a:r>
          </a:p>
          <a:p>
            <a:r>
              <a:rPr lang="fr-FR" dirty="0" smtClean="0"/>
              <a:t>113.  Créer le Data Center du Ministère de la Santé. </a:t>
            </a:r>
            <a:endParaRPr lang="fr-FR" dirty="0" smtClean="0"/>
          </a:p>
          <a:p>
            <a:r>
              <a:rPr lang="fr-FR" dirty="0" smtClean="0"/>
              <a:t>114.  Mettre en place une politique de sécurité du système d’information.</a:t>
            </a:r>
          </a:p>
          <a:p>
            <a:r>
              <a:rPr lang="fr-FR" dirty="0" smtClean="0"/>
              <a:t>115.  Informatiser le cycle d’approvisionnement en médicaments et digitaliser </a:t>
            </a:r>
            <a:r>
              <a:rPr lang="fr-FR" dirty="0" smtClean="0"/>
              <a:t>leur </a:t>
            </a:r>
            <a:r>
              <a:rPr lang="fr-FR" dirty="0" smtClean="0"/>
              <a:t>système logistique de distribution.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Axe 24 :  Améliorer le management et la performance des services de santé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116.  Instaurer un système moderne et intégré de facturation hospitalière.</a:t>
            </a:r>
          </a:p>
          <a:p>
            <a:r>
              <a:rPr lang="fr-FR" dirty="0" smtClean="0"/>
              <a:t>117.  Développer l’autonomie hospitalière et introduire de nouveaux modes de </a:t>
            </a:r>
            <a:r>
              <a:rPr lang="fr-FR" dirty="0" smtClean="0"/>
              <a:t>gestion  </a:t>
            </a:r>
            <a:r>
              <a:rPr lang="fr-FR" dirty="0" smtClean="0"/>
              <a:t>des  hôpitaux  publics,  notamment  en instaurant  le  statut  </a:t>
            </a:r>
            <a:r>
              <a:rPr lang="fr-FR" dirty="0" smtClean="0"/>
              <a:t>de « </a:t>
            </a:r>
            <a:r>
              <a:rPr lang="fr-FR" dirty="0" smtClean="0"/>
              <a:t>Groupements hospitaliers régionaux ou de territoire » (GHR / GHT).</a:t>
            </a:r>
          </a:p>
          <a:p>
            <a:r>
              <a:rPr lang="fr-FR" dirty="0" smtClean="0"/>
              <a:t>118.  Favoriser  le  mode  d’organisation  basé  sur  la  spécialité  et  les  pôles </a:t>
            </a:r>
            <a:r>
              <a:rPr lang="fr-FR" dirty="0" smtClean="0"/>
              <a:t>d’excellence  </a:t>
            </a:r>
            <a:r>
              <a:rPr lang="fr-FR" dirty="0" smtClean="0"/>
              <a:t>au  niveau  des  réseaux  hospitaliers  des  grandes </a:t>
            </a:r>
            <a:r>
              <a:rPr lang="fr-FR" dirty="0" smtClean="0"/>
              <a:t>agglomérations</a:t>
            </a:r>
            <a:r>
              <a:rPr lang="fr-FR" dirty="0" smtClean="0"/>
              <a:t>.</a:t>
            </a:r>
          </a:p>
          <a:p>
            <a:r>
              <a:rPr lang="fr-FR" dirty="0" smtClean="0"/>
              <a:t>119.  Procéder à la refonte du RIH.</a:t>
            </a:r>
          </a:p>
          <a:p>
            <a:r>
              <a:rPr lang="fr-FR" dirty="0" smtClean="0"/>
              <a:t>120.  Généraliser l’introduction des instruments d’audit et de contrôle de gestion </a:t>
            </a:r>
            <a:r>
              <a:rPr lang="fr-FR" dirty="0" smtClean="0"/>
              <a:t>dans </a:t>
            </a:r>
            <a:r>
              <a:rPr lang="fr-FR" dirty="0" smtClean="0"/>
              <a:t>le management des services de santé.</a:t>
            </a:r>
          </a:p>
          <a:p>
            <a:r>
              <a:rPr lang="fr-FR" dirty="0" smtClean="0"/>
              <a:t>121.  Assurer le suivi / évaluation de la mise en œuvre des dispositions de </a:t>
            </a:r>
            <a:r>
              <a:rPr lang="fr-FR" dirty="0" smtClean="0"/>
              <a:t>la Politique </a:t>
            </a:r>
            <a:r>
              <a:rPr lang="fr-FR" dirty="0" smtClean="0"/>
              <a:t>pharmaceutique nationale et veiller aux respects des </a:t>
            </a:r>
            <a:r>
              <a:rPr lang="fr-FR" dirty="0" smtClean="0"/>
              <a:t>procédures d’octroi </a:t>
            </a:r>
            <a:r>
              <a:rPr lang="fr-FR" dirty="0" smtClean="0"/>
              <a:t>des AMM et CEDM selon la réglementation en vigueur.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Axe 25 :  Institutionnaliser la qualité et la sécurité dans le processus des</a:t>
            </a:r>
            <a:br>
              <a:rPr lang="fr-FR" dirty="0" smtClean="0"/>
            </a:br>
            <a:r>
              <a:rPr lang="fr-FR" dirty="0" smtClean="0"/>
              <a:t>soins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122.  Mettre en place un système d’évaluation des établissements de santé.</a:t>
            </a:r>
          </a:p>
          <a:p>
            <a:r>
              <a:rPr lang="fr-FR" dirty="0" smtClean="0"/>
              <a:t>123.  Créer l’Agence de performance et d’évaluation hospitalière.</a:t>
            </a:r>
          </a:p>
          <a:p>
            <a:r>
              <a:rPr lang="fr-FR" dirty="0" smtClean="0"/>
              <a:t>124.  Introduire les outils d’accréditation et de certification des services et </a:t>
            </a:r>
            <a:r>
              <a:rPr lang="fr-FR" dirty="0" smtClean="0"/>
              <a:t>des établissements </a:t>
            </a:r>
            <a:r>
              <a:rPr lang="fr-FR" dirty="0" smtClean="0"/>
              <a:t>de santé.</a:t>
            </a:r>
          </a:p>
          <a:p>
            <a:r>
              <a:rPr lang="fr-FR" dirty="0" smtClean="0"/>
              <a:t>125.  Mettre en place une politique nationale de sécurité des soins basée sur des </a:t>
            </a:r>
            <a:r>
              <a:rPr lang="fr-FR" dirty="0" smtClean="0"/>
              <a:t>référentiels </a:t>
            </a:r>
            <a:r>
              <a:rPr lang="fr-FR" dirty="0" smtClean="0"/>
              <a:t>de prise en charge et des systèmes de vigilance. 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11500" dirty="0" smtClean="0"/>
              <a:t>MERCI </a:t>
            </a:r>
            <a:endParaRPr lang="en-US" sz="115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fr-FR" sz="3600" b="1" dirty="0" smtClean="0">
                <a:solidFill>
                  <a:srgbClr val="FF0000"/>
                </a:solidFill>
              </a:rPr>
              <a:t>Piliers</a:t>
            </a:r>
            <a:r>
              <a:rPr lang="fr-FR" sz="3600" b="1" dirty="0" smtClean="0">
                <a:solidFill>
                  <a:srgbClr val="FF0000"/>
                </a:solidFill>
              </a:rPr>
              <a:t/>
            </a:r>
            <a:br>
              <a:rPr lang="fr-FR" sz="3600" b="1" dirty="0" smtClean="0">
                <a:solidFill>
                  <a:srgbClr val="FF0000"/>
                </a:solidFill>
              </a:rPr>
            </a:br>
            <a:r>
              <a:rPr lang="fr-FR" sz="3600" b="1" dirty="0" smtClean="0">
                <a:solidFill>
                  <a:srgbClr val="FF0000"/>
                </a:solidFill>
              </a:rPr>
              <a:t>« </a:t>
            </a:r>
            <a:r>
              <a:rPr lang="fr-FR" sz="3600" b="1" dirty="0" smtClean="0">
                <a:solidFill>
                  <a:srgbClr val="FF0000"/>
                </a:solidFill>
              </a:rPr>
              <a:t>Plan Santé 2025 »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Pilier 1 :  Organiser  et  développer  l’offre  de  soins  en  vue  d’améliorer  l’accès </a:t>
            </a:r>
            <a:r>
              <a:rPr lang="fr-FR" dirty="0" smtClean="0"/>
              <a:t>aux </a:t>
            </a:r>
            <a:r>
              <a:rPr lang="fr-FR" dirty="0" smtClean="0"/>
              <a:t>services de </a:t>
            </a:r>
            <a:r>
              <a:rPr lang="fr-FR" dirty="0" smtClean="0"/>
              <a:t>santé (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8 axes</a:t>
            </a:r>
            <a:r>
              <a:rPr lang="fr-FR" dirty="0" smtClean="0"/>
              <a:t>).</a:t>
            </a:r>
          </a:p>
          <a:p>
            <a:endParaRPr lang="fr-FR" dirty="0" smtClean="0"/>
          </a:p>
          <a:p>
            <a:r>
              <a:rPr lang="fr-FR" dirty="0" smtClean="0"/>
              <a:t>Pilier 2 :  Renforcer les programmes nationaux de santé et de lutte contre </a:t>
            </a:r>
            <a:r>
              <a:rPr lang="fr-FR" dirty="0" smtClean="0"/>
              <a:t>les maladies (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8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axes</a:t>
            </a:r>
            <a:r>
              <a:rPr lang="fr-FR" dirty="0" smtClean="0"/>
              <a:t>).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Pilier 3 :  Améliorer la gouvernance et optimiser l’allocation et l’utilisation </a:t>
            </a:r>
            <a:r>
              <a:rPr lang="fr-FR" dirty="0" smtClean="0"/>
              <a:t>des ressources (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9 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axes</a:t>
            </a:r>
            <a:r>
              <a:rPr lang="fr-FR" dirty="0" smtClean="0"/>
              <a:t>).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910" y="3071810"/>
            <a:ext cx="7467600" cy="114300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25 axes </a:t>
            </a:r>
            <a:r>
              <a:rPr lang="en-US" sz="8000" b="1" u="sng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intégrés</a:t>
            </a:r>
            <a:endParaRPr lang="en-US" sz="8000" b="1" u="sng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428728" y="4500570"/>
            <a:ext cx="5972188" cy="261461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normAutofit/>
          </a:bodyPr>
          <a:lstStyle/>
          <a:p>
            <a:r>
              <a:rPr lang="fr-FR" sz="6600" dirty="0" smtClean="0"/>
              <a:t>Pilier </a:t>
            </a:r>
            <a:r>
              <a:rPr lang="fr-FR" sz="6600" dirty="0" smtClean="0"/>
              <a:t>1 </a:t>
            </a:r>
            <a:r>
              <a:rPr lang="fr-FR" sz="6600" dirty="0" smtClean="0"/>
              <a:t>(</a:t>
            </a:r>
            <a:r>
              <a:rPr lang="fr-FR" sz="6600" dirty="0" smtClean="0">
                <a:solidFill>
                  <a:schemeClr val="accent2">
                    <a:lumMod val="75000"/>
                  </a:schemeClr>
                </a:solidFill>
              </a:rPr>
              <a:t>8 axes</a:t>
            </a:r>
            <a:r>
              <a:rPr lang="fr-FR" sz="6600" dirty="0" smtClean="0"/>
              <a:t>).</a:t>
            </a:r>
            <a:endParaRPr lang="en-US" sz="6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1 :  Organiser l’offre de soins nationale</a:t>
            </a:r>
          </a:p>
          <a:p>
            <a:r>
              <a:rPr lang="fr-FR" dirty="0" smtClean="0"/>
              <a:t>1.  Mettre en œuvre les dispositions de la carte sanitaire.</a:t>
            </a:r>
          </a:p>
          <a:p>
            <a:r>
              <a:rPr lang="fr-FR" dirty="0" smtClean="0"/>
              <a:t>2.  Poursuivre la validation et la mise en œuvre des SROS dans un cadre contractuel.</a:t>
            </a:r>
          </a:p>
          <a:p>
            <a:r>
              <a:rPr lang="fr-FR" dirty="0" smtClean="0"/>
              <a:t>3.  Créer des synergies entre le secteur public et le secteur privé, notamment à but </a:t>
            </a:r>
            <a:r>
              <a:rPr lang="fr-FR" dirty="0" smtClean="0"/>
              <a:t>non </a:t>
            </a:r>
            <a:r>
              <a:rPr lang="fr-FR" dirty="0" smtClean="0"/>
              <a:t>lucratif, pour une couverture efficiente des besoins de santé.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Axe 2 :  Développer le réseau hospitalier public</a:t>
            </a:r>
            <a:br>
              <a:rPr lang="fr-FR" dirty="0" smtClean="0"/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4</a:t>
            </a:r>
            <a:r>
              <a:rPr lang="fr-FR" sz="2000" dirty="0" smtClean="0"/>
              <a:t>.  Augmenter la capacité litière nationale globale moyennant la construction et la </a:t>
            </a:r>
            <a:r>
              <a:rPr lang="fr-FR" sz="2000" dirty="0" smtClean="0"/>
              <a:t>mise  </a:t>
            </a:r>
            <a:r>
              <a:rPr lang="fr-FR" sz="2000" dirty="0" smtClean="0"/>
              <a:t>en  service  de  nouveaux  hôpitaux  publics,  avec  réaménagement  des </a:t>
            </a:r>
            <a:r>
              <a:rPr lang="fr-FR" sz="2000" dirty="0" smtClean="0"/>
              <a:t>structures </a:t>
            </a:r>
            <a:r>
              <a:rPr lang="fr-FR" sz="2000" dirty="0" smtClean="0"/>
              <a:t>hospitalières existantes.</a:t>
            </a:r>
          </a:p>
          <a:p>
            <a:r>
              <a:rPr lang="fr-FR" sz="2000" dirty="0" smtClean="0"/>
              <a:t>5.  Optimiser l’utilisation de la capacité litière existante en encourageant les modes </a:t>
            </a:r>
            <a:r>
              <a:rPr lang="fr-FR" sz="2000" dirty="0" smtClean="0"/>
              <a:t>d’hospitalisation  </a:t>
            </a:r>
            <a:r>
              <a:rPr lang="fr-FR" sz="2000" dirty="0" smtClean="0"/>
              <a:t>non  conventionnelle  (hôpital  de  jour,  hôpital  de  semaine, </a:t>
            </a:r>
            <a:r>
              <a:rPr lang="fr-FR" sz="2000" dirty="0" smtClean="0"/>
              <a:t>hospitalisation </a:t>
            </a:r>
            <a:r>
              <a:rPr lang="fr-FR" sz="2000" dirty="0" smtClean="0"/>
              <a:t>à domicile…).</a:t>
            </a:r>
          </a:p>
          <a:p>
            <a:r>
              <a:rPr lang="fr-FR" sz="2000" dirty="0" smtClean="0"/>
              <a:t>6.  Renforcer  le  plateau  technique  hospitalier et  le  mettre  à  niveau par  les </a:t>
            </a:r>
            <a:r>
              <a:rPr lang="fr-FR" sz="2000" dirty="0" smtClean="0"/>
              <a:t>technologies </a:t>
            </a:r>
            <a:r>
              <a:rPr lang="fr-FR" sz="2000" dirty="0" smtClean="0"/>
              <a:t>biomédicales récentes (veille technologique).</a:t>
            </a:r>
          </a:p>
          <a:p>
            <a:r>
              <a:rPr lang="fr-FR" sz="2000" dirty="0" smtClean="0"/>
              <a:t>7.  Assoir et mettre en œuvre une politique nationale de maintenance du patrimoine </a:t>
            </a:r>
            <a:r>
              <a:rPr lang="fr-FR" sz="2000" dirty="0" smtClean="0"/>
              <a:t>hospitalier </a:t>
            </a:r>
            <a:r>
              <a:rPr lang="fr-FR" sz="2000" dirty="0" smtClean="0"/>
              <a:t>actif et inactif.</a:t>
            </a:r>
            <a:endParaRPr lang="en-US" sz="20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Axe 3 :  Renforcer le réseau des ESSP, le REMS, et développer la Santé </a:t>
            </a:r>
            <a:r>
              <a:rPr lang="fr-FR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mobile</a:t>
            </a:r>
            <a:r>
              <a:rPr lang="fr-FR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notamment en milieu </a:t>
            </a:r>
            <a:r>
              <a:rPr lang="fr-FR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rural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8</a:t>
            </a:r>
            <a:r>
              <a:rPr lang="fr-FR" dirty="0" smtClean="0"/>
              <a:t>.  Ouvrir les structures fermées du réseau des ESSP répondant aux exigences de la </a:t>
            </a:r>
            <a:r>
              <a:rPr lang="fr-FR" dirty="0" smtClean="0"/>
              <a:t>carte </a:t>
            </a:r>
            <a:r>
              <a:rPr lang="fr-FR" dirty="0" smtClean="0"/>
              <a:t>sanitaire.</a:t>
            </a:r>
          </a:p>
          <a:p>
            <a:r>
              <a:rPr lang="fr-FR" dirty="0" smtClean="0"/>
              <a:t>9.  Mettre à niveau les structures du réseau des ESSP dans le cadre du partenariat </a:t>
            </a:r>
          </a:p>
          <a:p>
            <a:r>
              <a:rPr lang="fr-FR" dirty="0" smtClean="0"/>
              <a:t>des DRS avec les Conseils des collectivités territoriales.</a:t>
            </a:r>
          </a:p>
          <a:p>
            <a:r>
              <a:rPr lang="fr-FR" dirty="0" smtClean="0"/>
              <a:t>10. Développer  la Santé mobile,  notamment  la couverture  des  circonscriptions </a:t>
            </a:r>
            <a:r>
              <a:rPr lang="fr-FR" dirty="0" smtClean="0"/>
              <a:t>enclavées </a:t>
            </a:r>
            <a:r>
              <a:rPr lang="fr-FR" dirty="0" smtClean="0"/>
              <a:t>par les hôpitaux mobiles et les unités médicales spécialisées selon un </a:t>
            </a:r>
            <a:r>
              <a:rPr lang="fr-FR" dirty="0" smtClean="0"/>
              <a:t>programme </a:t>
            </a:r>
            <a:r>
              <a:rPr lang="fr-FR" dirty="0" smtClean="0"/>
              <a:t>annuel. 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</a:rPr>
              <a:t>Axe 4 :  Renforcer l’accès au réseau hospitalier et au réseau des ESSP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13. Développer les soins tertiaires et la médecine hospitalo-universitaire.</a:t>
            </a:r>
          </a:p>
          <a:p>
            <a:r>
              <a:rPr lang="fr-FR" sz="2000" dirty="0" smtClean="0"/>
              <a:t>14. Améliorer la fréquentation hospitalière, à travers l’amélioration de l’accueil et </a:t>
            </a:r>
          </a:p>
          <a:p>
            <a:r>
              <a:rPr lang="fr-FR" sz="2000" dirty="0" smtClean="0"/>
              <a:t>l’humanisation des services.</a:t>
            </a:r>
          </a:p>
          <a:p>
            <a:r>
              <a:rPr lang="fr-FR" sz="2000" dirty="0" smtClean="0"/>
              <a:t>15. Promouvoir la prise des RDV à distance dans les établissements de soins.</a:t>
            </a:r>
          </a:p>
          <a:p>
            <a:r>
              <a:rPr lang="fr-FR" sz="2000" dirty="0" smtClean="0"/>
              <a:t>16. Œuvrer au respect des filières de soins par une meilleure articulation entre les </a:t>
            </a:r>
          </a:p>
          <a:p>
            <a:r>
              <a:rPr lang="fr-FR" sz="2000" dirty="0" smtClean="0"/>
              <a:t>structures qui référent les patients et celles qui les reçoivent (référence / </a:t>
            </a:r>
            <a:r>
              <a:rPr lang="fr-FR" sz="2000" dirty="0" err="1" smtClean="0"/>
              <a:t>contreréférence</a:t>
            </a:r>
            <a:r>
              <a:rPr lang="fr-FR" sz="2000" dirty="0" smtClean="0"/>
              <a:t>).</a:t>
            </a:r>
            <a:endParaRPr lang="en-US" sz="20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BE" smtClean="0"/>
              <a:t>https://www.economie-gestion.com</a:t>
            </a:r>
            <a:endParaRPr lang="fr-BE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98</TotalTime>
  <Words>2752</Words>
  <PresentationFormat>Affichage à l'écran (4:3)</PresentationFormat>
  <Paragraphs>209</Paragraphs>
  <Slides>33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4" baseType="lpstr">
      <vt:lpstr>Oriel</vt:lpstr>
      <vt:lpstr>PLAN « SANTÉ 2025 » </vt:lpstr>
      <vt:lpstr>Diapositive 2</vt:lpstr>
      <vt:lpstr>Cadre de référence du Plan « Santé 2025 »</vt:lpstr>
      <vt:lpstr>Piliers « Plan Santé 2025 »</vt:lpstr>
      <vt:lpstr>25 axes intégrés</vt:lpstr>
      <vt:lpstr>Pilier 1 (8 axes).</vt:lpstr>
      <vt:lpstr>Axe 2 :  Développer le réseau hospitalier public </vt:lpstr>
      <vt:lpstr>Axe 3 :  Renforcer le réseau des ESSP, le REMS, et développer la Santé mobile, notamment en milieu rural</vt:lpstr>
      <vt:lpstr>Axe 4 :  Renforcer l’accès au réseau hospitalier et au réseau des ESSP</vt:lpstr>
      <vt:lpstr>Axe 5 :  Développer la médecine de proximité et la médecine de famille</vt:lpstr>
      <vt:lpstr>Axe 6 :  Appuyer le Plan national des urgences médicales</vt:lpstr>
      <vt:lpstr>Axe 7 :  Améliorer l’accès au médicament et aux produits de santé</vt:lpstr>
      <vt:lpstr>Axe 8 :  Améliorer l’accès aux produits sanguins sécurisés</vt:lpstr>
      <vt:lpstr>Pilier 2 (8 axes).</vt:lpstr>
      <vt:lpstr>Axe 9 :  Consolider les programmes de la « Santé de la mère et de l’enfant »</vt:lpstr>
      <vt:lpstr>Axe 10 :  Renforcer la promotion de la santé des populations à besoins spécifiques</vt:lpstr>
      <vt:lpstr>Axe 11 :  Renforcer les programmes de lutte contre les maladies non transmissibles</vt:lpstr>
      <vt:lpstr>Axe 12 :  Mettre à jour le Plan national de santé mentale et psychiatrique</vt:lpstr>
      <vt:lpstr>Axe 13 :  Lancer de nouveaux programmes et stratégies sanitaires</vt:lpstr>
      <vt:lpstr>Axe 14 :  Renforcer  les  programmes de  lutte  contre  les  maladies transmissibles</vt:lpstr>
      <vt:lpstr>Axe 15 :  Renforcer la veille et la sécurité sanitaires</vt:lpstr>
      <vt:lpstr>Axe 16 :  Promouvoir les modes de vie sains et renforcer l’éducation pour  la santé</vt:lpstr>
      <vt:lpstr>Pilier 3 (9 axes).</vt:lpstr>
      <vt:lpstr>Axe 17 :  Elargir la  couverture médicale  de  base  pour  tendre  vers  la  Couverture sanitaire universelle (CSU)</vt:lpstr>
      <vt:lpstr>Axe 18 :  Pallier la pénurie en ressources humaines de la santé</vt:lpstr>
      <vt:lpstr>Axe 19 :  Améliorer les conditions de travail et motiver les professionnels  de santé</vt:lpstr>
      <vt:lpstr>Axe 20 :  Renforcer l’encadrement législatif et réglementaire du secteur de  la santé</vt:lpstr>
      <vt:lpstr>Axe 21 :  Réviser l’organisation du secteur public de la santé</vt:lpstr>
      <vt:lpstr>Axe 22 :  Favoriser le partenariat et la concertation</vt:lpstr>
      <vt:lpstr>Axe 23 :  Instaurer un système national d’information sanitaire intégré</vt:lpstr>
      <vt:lpstr>Axe 24 :  Améliorer le management et la performance des services de santé</vt:lpstr>
      <vt:lpstr>Axe 25 :  Institutionnaliser la qualité et la sécurité dans le processus des soins</vt:lpstr>
      <vt:lpstr>Diapositive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« SANTÉ 2025 » 3 Piliers / 25 Axes / 125 Actions</dc:title>
  <dc:creator>Administrator</dc:creator>
  <cp:lastModifiedBy>KM</cp:lastModifiedBy>
  <cp:revision>11</cp:revision>
  <dcterms:created xsi:type="dcterms:W3CDTF">2019-06-28T13:59:34Z</dcterms:created>
  <dcterms:modified xsi:type="dcterms:W3CDTF">2019-06-28T15:48:34Z</dcterms:modified>
</cp:coreProperties>
</file>