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54"/>
  </p:notesMasterIdLst>
  <p:handoutMasterIdLst>
    <p:handoutMasterId r:id="rId55"/>
  </p:handoutMasterIdLst>
  <p:sldIdLst>
    <p:sldId id="345" r:id="rId2"/>
    <p:sldId id="344" r:id="rId3"/>
    <p:sldId id="361" r:id="rId4"/>
    <p:sldId id="414" r:id="rId5"/>
    <p:sldId id="347" r:id="rId6"/>
    <p:sldId id="431" r:id="rId7"/>
    <p:sldId id="432" r:id="rId8"/>
    <p:sldId id="433" r:id="rId9"/>
    <p:sldId id="434" r:id="rId10"/>
    <p:sldId id="435" r:id="rId11"/>
    <p:sldId id="436" r:id="rId12"/>
    <p:sldId id="437" r:id="rId13"/>
    <p:sldId id="438" r:id="rId14"/>
    <p:sldId id="439" r:id="rId15"/>
    <p:sldId id="442" r:id="rId16"/>
    <p:sldId id="445" r:id="rId17"/>
    <p:sldId id="446" r:id="rId18"/>
    <p:sldId id="447" r:id="rId19"/>
    <p:sldId id="448" r:id="rId20"/>
    <p:sldId id="411" r:id="rId21"/>
    <p:sldId id="412" r:id="rId22"/>
    <p:sldId id="413" r:id="rId23"/>
    <p:sldId id="415" r:id="rId24"/>
    <p:sldId id="406" r:id="rId25"/>
    <p:sldId id="362" r:id="rId26"/>
    <p:sldId id="365" r:id="rId27"/>
    <p:sldId id="417" r:id="rId28"/>
    <p:sldId id="418" r:id="rId29"/>
    <p:sldId id="419" r:id="rId30"/>
    <p:sldId id="422" r:id="rId31"/>
    <p:sldId id="423" r:id="rId32"/>
    <p:sldId id="369" r:id="rId33"/>
    <p:sldId id="429" r:id="rId34"/>
    <p:sldId id="430" r:id="rId35"/>
    <p:sldId id="370" r:id="rId36"/>
    <p:sldId id="371" r:id="rId37"/>
    <p:sldId id="372" r:id="rId38"/>
    <p:sldId id="373" r:id="rId39"/>
    <p:sldId id="374" r:id="rId40"/>
    <p:sldId id="375" r:id="rId41"/>
    <p:sldId id="407" r:id="rId42"/>
    <p:sldId id="376" r:id="rId43"/>
    <p:sldId id="408" r:id="rId44"/>
    <p:sldId id="377" r:id="rId45"/>
    <p:sldId id="409" r:id="rId46"/>
    <p:sldId id="410" r:id="rId47"/>
    <p:sldId id="380" r:id="rId48"/>
    <p:sldId id="381" r:id="rId49"/>
    <p:sldId id="382" r:id="rId50"/>
    <p:sldId id="424" r:id="rId51"/>
    <p:sldId id="428" r:id="rId52"/>
    <p:sldId id="425" r:id="rId5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BEB"/>
    <a:srgbClr val="CCFFCC"/>
    <a:srgbClr val="00FF00"/>
    <a:srgbClr val="99FFCC"/>
    <a:srgbClr val="FFFFCC"/>
    <a:srgbClr val="FFFFF7"/>
    <a:srgbClr val="EEFDE3"/>
    <a:srgbClr val="D9FFE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 horzBarState="maximized">
    <p:restoredLeft sz="15620" autoAdjust="0"/>
    <p:restoredTop sz="94660" autoAdjust="0"/>
  </p:normalViewPr>
  <p:slideViewPr>
    <p:cSldViewPr>
      <p:cViewPr varScale="1">
        <p:scale>
          <a:sx n="73" d="100"/>
          <a:sy n="73" d="100"/>
        </p:scale>
        <p:origin x="-193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28" d="100"/>
          <a:sy n="28" d="100"/>
        </p:scale>
        <p:origin x="-1266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 altLang="fr-FR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 altLang="fr-FR"/>
          </a:p>
        </p:txBody>
      </p:sp>
      <p:sp>
        <p:nvSpPr>
          <p:cNvPr id="124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 altLang="fr-FR"/>
          </a:p>
        </p:txBody>
      </p:sp>
      <p:sp>
        <p:nvSpPr>
          <p:cNvPr id="124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1443D10-3A3F-492E-88AB-1690A6CE649B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 alt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 altLang="fr-FR"/>
          </a:p>
        </p:txBody>
      </p:sp>
      <p:sp>
        <p:nvSpPr>
          <p:cNvPr id="307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 altLang="fr-F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640408C-16B6-4695-B615-DEFF9A66D10C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21DBB1-A0D6-498D-A23C-9AA61544A4C8}" type="slidenum">
              <a:rPr lang="fr-FR" altLang="fr-FR"/>
              <a:pPr/>
              <a:t>47</a:t>
            </a:fld>
            <a:endParaRPr lang="fr-FR" altLang="fr-FR"/>
          </a:p>
        </p:txBody>
      </p:sp>
      <p:sp>
        <p:nvSpPr>
          <p:cNvPr id="1812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99354C-A5F4-4B55-8861-36F77545171B}" type="slidenum">
              <a:rPr lang="fr-FR" altLang="en-GB"/>
              <a:pPr/>
              <a:t>‹N°›</a:t>
            </a:fld>
            <a:endParaRPr lang="fr-FR" alt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7734E3-CABB-48C6-89D4-725AA2741D8F}" type="slidenum">
              <a:rPr lang="fr-FR" altLang="en-GB"/>
              <a:pPr/>
              <a:t>‹N°›</a:t>
            </a:fld>
            <a:endParaRPr lang="fr-FR" alt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24650" y="228600"/>
            <a:ext cx="2114550" cy="5867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81000" y="228600"/>
            <a:ext cx="6191250" cy="5867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A1FF67-1769-4767-B699-B75FAD3C40D3}" type="slidenum">
              <a:rPr lang="fr-FR" altLang="en-GB"/>
              <a:pPr/>
              <a:t>‹N°›</a:t>
            </a:fld>
            <a:endParaRPr lang="fr-FR" alt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381000" y="228600"/>
            <a:ext cx="8458200" cy="58674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fr-FR" alt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fr-FR" alt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7239000" y="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5894848-5856-4357-9765-6C055075DA83}" type="slidenum">
              <a:rPr lang="fr-FR" altLang="en-GB"/>
              <a:pPr/>
              <a:t>‹N°›</a:t>
            </a:fld>
            <a:endParaRPr lang="fr-FR" alt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8D45D1-0F0D-411F-AC20-B54695053D75}" type="slidenum">
              <a:rPr lang="fr-FR" altLang="en-GB"/>
              <a:pPr/>
              <a:t>‹N°›</a:t>
            </a:fld>
            <a:endParaRPr lang="fr-FR" alt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D9B59D-F477-452B-8F2D-BCF42DAF178A}" type="slidenum">
              <a:rPr lang="fr-FR" altLang="en-GB"/>
              <a:pPr/>
              <a:t>‹N°›</a:t>
            </a:fld>
            <a:endParaRPr lang="fr-FR" alt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8E97DE-8986-494D-9155-08DFE86B7944}" type="slidenum">
              <a:rPr lang="fr-FR" altLang="en-GB"/>
              <a:pPr/>
              <a:t>‹N°›</a:t>
            </a:fld>
            <a:endParaRPr lang="fr-FR" alt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GB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GB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7383C4-2C24-433A-A397-F528BCA43C3D}" type="slidenum">
              <a:rPr lang="fr-FR" altLang="en-GB"/>
              <a:pPr/>
              <a:t>‹N°›</a:t>
            </a:fld>
            <a:endParaRPr lang="fr-FR" alt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4EB25B-73E7-4EA9-A848-420786A01334}" type="slidenum">
              <a:rPr lang="fr-FR" altLang="en-GB"/>
              <a:pPr/>
              <a:t>‹N°›</a:t>
            </a:fld>
            <a:endParaRPr lang="fr-FR" alt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GB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60F04E-7645-4541-B629-2AE3E281E253}" type="slidenum">
              <a:rPr lang="fr-FR" altLang="en-GB"/>
              <a:pPr/>
              <a:t>‹N°›</a:t>
            </a:fld>
            <a:endParaRPr lang="fr-FR" alt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310EA6-ED81-4317-9E97-EBD212F10CAC}" type="slidenum">
              <a:rPr lang="fr-FR" altLang="en-GB"/>
              <a:pPr/>
              <a:t>‹N°›</a:t>
            </a:fld>
            <a:endParaRPr lang="fr-FR" alt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8783BC-CC89-4848-9668-0D86A0C31535}" type="slidenum">
              <a:rPr lang="fr-FR" altLang="en-GB"/>
              <a:pPr/>
              <a:t>‹N°›</a:t>
            </a:fld>
            <a:endParaRPr lang="fr-FR" altLang="en-GB"/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28600"/>
            <a:ext cx="8458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GB" smtClean="0"/>
              <a:t>Cliquez pour modifier le style du titre du masque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GB" smtClean="0"/>
              <a:t>Cliquez pour modifier les styles du texte du masque</a:t>
            </a:r>
          </a:p>
          <a:p>
            <a:pPr lvl="1"/>
            <a:r>
              <a:rPr lang="fr-FR" altLang="en-GB" smtClean="0"/>
              <a:t>Deuxième niveau</a:t>
            </a:r>
          </a:p>
          <a:p>
            <a:pPr lvl="2"/>
            <a:r>
              <a:rPr lang="fr-FR" altLang="en-GB" smtClean="0"/>
              <a:t>Troisième niveau</a:t>
            </a:r>
          </a:p>
          <a:p>
            <a:pPr lvl="3"/>
            <a:r>
              <a:rPr lang="fr-FR" altLang="en-GB" smtClean="0"/>
              <a:t>Quatrième niveau</a:t>
            </a:r>
          </a:p>
          <a:p>
            <a:pPr lvl="4"/>
            <a:r>
              <a:rPr lang="fr-FR" altLang="en-GB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fr-FR" alt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fr-FR" alt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8F7364C0-9248-44D8-8D26-AFF170D1A679}" type="slidenum">
              <a:rPr lang="fr-FR" altLang="en-GB"/>
              <a:pPr/>
              <a:t>‹N°›</a:t>
            </a:fld>
            <a:endParaRPr lang="fr-FR" alt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>
    <p:wipe dir="r"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_Microsoft_Office_Word_97_-_20031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hyperlink" Target="http://fr.wikipedia.org/wiki/Produit_int%C3%A9rieur_brut" TargetMode="Externa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1643050"/>
            <a:ext cx="7778750" cy="2722575"/>
          </a:xfrm>
          <a:solidFill>
            <a:srgbClr val="FFFFCC"/>
          </a:solidFill>
          <a:ln/>
        </p:spPr>
        <p:txBody>
          <a:bodyPr anchor="t"/>
          <a:lstStyle/>
          <a:p>
            <a:pPr>
              <a:spcBef>
                <a:spcPct val="20000"/>
              </a:spcBef>
            </a:pPr>
            <a:r>
              <a:rPr lang="fr-FR" altLang="fr-FR" sz="6000" b="1" dirty="0" smtClean="0">
                <a:solidFill>
                  <a:schemeClr val="bg2"/>
                </a:solidFill>
              </a:rPr>
              <a:t>Cours </a:t>
            </a:r>
            <a:br>
              <a:rPr lang="fr-FR" altLang="fr-FR" sz="6000" b="1" dirty="0" smtClean="0">
                <a:solidFill>
                  <a:schemeClr val="bg2"/>
                </a:solidFill>
              </a:rPr>
            </a:br>
            <a:r>
              <a:rPr lang="fr-FR" altLang="fr-FR" sz="6000" b="1" dirty="0" smtClean="0">
                <a:solidFill>
                  <a:schemeClr val="bg2"/>
                </a:solidFill>
              </a:rPr>
              <a:t>de </a:t>
            </a:r>
            <a:r>
              <a:rPr lang="fr-FR" altLang="fr-FR" sz="6000" b="1" dirty="0" smtClean="0">
                <a:solidFill>
                  <a:srgbClr val="FF0000"/>
                </a:solidFill>
              </a:rPr>
              <a:t>macroéconomie</a:t>
            </a:r>
            <a:br>
              <a:rPr lang="fr-FR" altLang="fr-FR" sz="6000" b="1" dirty="0" smtClean="0">
                <a:solidFill>
                  <a:srgbClr val="FF0000"/>
                </a:solidFill>
              </a:rPr>
            </a:br>
            <a:r>
              <a:rPr lang="fr-FR" altLang="fr-FR" sz="6000" b="1" dirty="0" smtClean="0">
                <a:solidFill>
                  <a:srgbClr val="00B050"/>
                </a:solidFill>
              </a:rPr>
              <a:t>S2</a:t>
            </a:r>
            <a:r>
              <a:rPr lang="fr-FR" altLang="fr-FR" sz="4000" b="1" dirty="0">
                <a:solidFill>
                  <a:schemeClr val="bg2"/>
                </a:solidFill>
              </a:rPr>
              <a:t/>
            </a:r>
            <a:br>
              <a:rPr lang="fr-FR" altLang="fr-FR" sz="4000" b="1" dirty="0">
                <a:solidFill>
                  <a:schemeClr val="bg2"/>
                </a:solidFill>
              </a:rPr>
            </a:br>
            <a:r>
              <a:rPr lang="fr-FR" altLang="fr-FR" sz="4000" b="1" dirty="0">
                <a:solidFill>
                  <a:schemeClr val="bg2"/>
                </a:solidFill>
              </a:rPr>
              <a:t/>
            </a:r>
            <a:br>
              <a:rPr lang="fr-FR" altLang="fr-FR" sz="4000" b="1" dirty="0">
                <a:solidFill>
                  <a:schemeClr val="bg2"/>
                </a:solidFill>
              </a:rPr>
            </a:br>
            <a:endParaRPr lang="fr-FR" altLang="fr-FR" sz="4000" b="1" dirty="0">
              <a:solidFill>
                <a:schemeClr val="bg2"/>
              </a:solidFill>
            </a:endParaRP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1357290" y="6215082"/>
            <a:ext cx="3357586" cy="466716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856F8-8A59-434B-B74B-A5FD5955B029}" type="slidenum">
              <a:rPr lang="fr-FR" altLang="en-GB"/>
              <a:pPr/>
              <a:t>10</a:t>
            </a:fld>
            <a:endParaRPr lang="fr-FR" altLang="en-GB"/>
          </a:p>
        </p:txBody>
      </p:sp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b="1" dirty="0"/>
              <a:t>Séance 5</a:t>
            </a:r>
            <a:r>
              <a:rPr lang="fr-FR" sz="2800" dirty="0"/>
              <a:t>:   </a:t>
            </a:r>
            <a:r>
              <a:rPr lang="fr-FR" sz="2800" b="1" dirty="0"/>
              <a:t>L’analyse du chômage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268413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fr-FR" sz="2800" b="1" dirty="0"/>
          </a:p>
          <a:p>
            <a:pPr>
              <a:lnSpc>
                <a:spcPct val="90000"/>
              </a:lnSpc>
              <a:buFontTx/>
              <a:buNone/>
            </a:pPr>
            <a:r>
              <a:rPr lang="fr-FR" sz="2800" b="1" dirty="0"/>
              <a:t>	   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r-FR" sz="2800" b="1" dirty="0">
                <a:solidFill>
                  <a:schemeClr val="tx2"/>
                </a:solidFill>
              </a:rPr>
              <a:t>Contenu 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r-FR" sz="2800" b="1" dirty="0"/>
              <a:t>- Définition du chômage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r-FR" sz="2800" b="1" dirty="0"/>
              <a:t>- Les causes du chômage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r-FR" sz="2800" b="1" dirty="0"/>
              <a:t>- Les types de chômage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r-FR" sz="2800" b="1" dirty="0"/>
              <a:t>- Les politiques de lutte contre le chômage	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r-FR" sz="2800" b="1" dirty="0">
                <a:solidFill>
                  <a:schemeClr val="tx2"/>
                </a:solidFill>
              </a:rPr>
              <a:t>Compétences développées 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r-FR" sz="2800" b="1" dirty="0"/>
              <a:t>- Comprendre les différents aspects négatifs du chômage et comment résoudre ce problème</a:t>
            </a:r>
          </a:p>
        </p:txBody>
      </p:sp>
    </p:spTree>
  </p:cSld>
  <p:clrMapOvr>
    <a:masterClrMapping/>
  </p:clrMapOvr>
  <p:transition spd="med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71BD4-6E9B-419C-91DD-4BB34AED429D}" type="slidenum">
              <a:rPr lang="fr-FR" altLang="en-GB"/>
              <a:pPr/>
              <a:t>11</a:t>
            </a:fld>
            <a:endParaRPr lang="fr-FR" altLang="en-GB"/>
          </a:p>
        </p:txBody>
      </p:sp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b="1" dirty="0"/>
              <a:t>Séance 6:   L’inflation et la croissance économique </a:t>
            </a:r>
            <a:br>
              <a:rPr lang="fr-FR" sz="2800" b="1" dirty="0"/>
            </a:br>
            <a:endParaRPr lang="fr-FR" sz="2800" b="1" dirty="0"/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r-FR" sz="2800" b="1" dirty="0">
                <a:solidFill>
                  <a:schemeClr val="tx2"/>
                </a:solidFill>
              </a:rPr>
              <a:t>Contenu :</a:t>
            </a:r>
          </a:p>
          <a:p>
            <a:pPr>
              <a:buFontTx/>
              <a:buNone/>
            </a:pPr>
            <a:r>
              <a:rPr lang="fr-FR" sz="2800" b="1" dirty="0"/>
              <a:t>- Définition et causes de l’inflation</a:t>
            </a:r>
          </a:p>
          <a:p>
            <a:pPr>
              <a:buFontTx/>
              <a:buNone/>
            </a:pPr>
            <a:r>
              <a:rPr lang="fr-FR" sz="2800" b="1" dirty="0"/>
              <a:t>- La relation inflation - taux d’intérêts </a:t>
            </a:r>
          </a:p>
          <a:p>
            <a:pPr>
              <a:buFontTx/>
              <a:buNone/>
            </a:pPr>
            <a:r>
              <a:rPr lang="fr-FR" sz="2800" b="1" dirty="0"/>
              <a:t>- Les conséquences de l’inflation		</a:t>
            </a:r>
          </a:p>
          <a:p>
            <a:pPr>
              <a:buFontTx/>
              <a:buNone/>
            </a:pPr>
            <a:r>
              <a:rPr lang="fr-FR" sz="2800" b="1" dirty="0">
                <a:solidFill>
                  <a:schemeClr val="tx2"/>
                </a:solidFill>
              </a:rPr>
              <a:t>Compétences développées :</a:t>
            </a:r>
          </a:p>
          <a:p>
            <a:pPr>
              <a:buFontTx/>
              <a:buNone/>
            </a:pPr>
            <a:r>
              <a:rPr lang="fr-FR" sz="2800" b="1" dirty="0"/>
              <a:t>- Comprendre les aspects positifs et négatifs de l’inflation</a:t>
            </a:r>
          </a:p>
        </p:txBody>
      </p:sp>
    </p:spTree>
  </p:cSld>
  <p:clrMapOvr>
    <a:masterClrMapping/>
  </p:clrMapOvr>
  <p:transition spd="med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BD754-ABEA-4D3D-A9FA-C263AE40A65C}" type="slidenum">
              <a:rPr lang="fr-FR" altLang="en-GB"/>
              <a:pPr/>
              <a:t>12</a:t>
            </a:fld>
            <a:endParaRPr lang="fr-FR" altLang="en-GB"/>
          </a:p>
        </p:txBody>
      </p:sp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b="1" dirty="0"/>
              <a:t>Séance 7</a:t>
            </a:r>
            <a:r>
              <a:rPr lang="fr-FR" sz="2800" dirty="0"/>
              <a:t>:   </a:t>
            </a:r>
            <a:r>
              <a:rPr lang="fr-FR" sz="2800" b="1" dirty="0"/>
              <a:t>Le modèle IS-LM et l’équilibre macro-économique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fr-FR" sz="2800" b="1" dirty="0"/>
          </a:p>
          <a:p>
            <a:pPr>
              <a:buFontTx/>
              <a:buNone/>
            </a:pPr>
            <a:r>
              <a:rPr lang="fr-FR" sz="2800" b="1" dirty="0">
                <a:solidFill>
                  <a:schemeClr val="tx2"/>
                </a:solidFill>
              </a:rPr>
              <a:t>Contenu :</a:t>
            </a:r>
          </a:p>
          <a:p>
            <a:pPr>
              <a:buFontTx/>
              <a:buNone/>
            </a:pPr>
            <a:r>
              <a:rPr lang="fr-FR" sz="2800" b="1" dirty="0"/>
              <a:t>- Le marché des biens &amp; services et la courbe IS</a:t>
            </a:r>
          </a:p>
          <a:p>
            <a:pPr>
              <a:buFontTx/>
              <a:buNone/>
            </a:pPr>
            <a:r>
              <a:rPr lang="fr-FR" sz="2800" b="1" dirty="0">
                <a:solidFill>
                  <a:schemeClr val="tx2"/>
                </a:solidFill>
              </a:rPr>
              <a:t>Compétences développées :</a:t>
            </a:r>
          </a:p>
          <a:p>
            <a:pPr>
              <a:buFontTx/>
              <a:buNone/>
            </a:pPr>
            <a:r>
              <a:rPr lang="fr-FR" sz="2800" b="1" dirty="0"/>
              <a:t>- Maîtriser la notion de l’équilibre intégré</a:t>
            </a:r>
          </a:p>
        </p:txBody>
      </p:sp>
    </p:spTree>
  </p:cSld>
  <p:clrMapOvr>
    <a:masterClrMapping/>
  </p:clrMapOvr>
  <p:transition spd="med"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2635B-4D0E-4ACF-B4BA-69014FDECAAB}" type="slidenum">
              <a:rPr lang="fr-FR" altLang="en-GB"/>
              <a:pPr/>
              <a:t>13</a:t>
            </a:fld>
            <a:endParaRPr lang="fr-FR" altLang="en-GB"/>
          </a:p>
        </p:txBody>
      </p:sp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b="1"/>
              <a:t>Séance 8</a:t>
            </a:r>
            <a:r>
              <a:rPr lang="fr-FR" sz="2800"/>
              <a:t>:   </a:t>
            </a:r>
            <a:r>
              <a:rPr lang="fr-FR" sz="2800" b="1"/>
              <a:t>Le modèle IS-LM et l’équilibre macro-économique (suite)</a:t>
            </a:r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1714488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endParaRPr lang="fr-FR" dirty="0"/>
          </a:p>
          <a:p>
            <a:pPr>
              <a:buFontTx/>
              <a:buNone/>
            </a:pPr>
            <a:r>
              <a:rPr lang="fr-FR" b="1" dirty="0">
                <a:solidFill>
                  <a:schemeClr val="tx2"/>
                </a:solidFill>
              </a:rPr>
              <a:t>Contenu :</a:t>
            </a:r>
          </a:p>
          <a:p>
            <a:pPr>
              <a:buFontTx/>
              <a:buNone/>
            </a:pPr>
            <a:r>
              <a:rPr lang="fr-FR" dirty="0"/>
              <a:t>- Le marché de la monnaie et la courbe LM</a:t>
            </a:r>
          </a:p>
          <a:p>
            <a:pPr>
              <a:buFontTx/>
              <a:buNone/>
            </a:pPr>
            <a:r>
              <a:rPr lang="fr-FR" dirty="0"/>
              <a:t>- L’équilibre intégré IS-LM</a:t>
            </a:r>
          </a:p>
          <a:p>
            <a:pPr>
              <a:buFontTx/>
              <a:buNone/>
            </a:pPr>
            <a:r>
              <a:rPr lang="fr-FR" b="1" dirty="0">
                <a:solidFill>
                  <a:schemeClr val="tx2"/>
                </a:solidFill>
              </a:rPr>
              <a:t>Compétences développées :</a:t>
            </a:r>
          </a:p>
          <a:p>
            <a:pPr>
              <a:buFontTx/>
              <a:buNone/>
            </a:pPr>
            <a:r>
              <a:rPr lang="fr-FR" dirty="0"/>
              <a:t>- Maîtriser la notion de l’équilibre intégré</a:t>
            </a:r>
          </a:p>
        </p:txBody>
      </p:sp>
    </p:spTree>
  </p:cSld>
  <p:clrMapOvr>
    <a:masterClrMapping/>
  </p:clrMapOvr>
  <p:transition spd="med"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8FD3C-4AAF-4A4D-AD13-8648C6C233C5}" type="slidenum">
              <a:rPr lang="fr-FR" altLang="en-GB"/>
              <a:pPr/>
              <a:t>14</a:t>
            </a:fld>
            <a:endParaRPr lang="fr-FR" altLang="en-GB"/>
          </a:p>
        </p:txBody>
      </p:sp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b="1" dirty="0"/>
              <a:t>Séance 9</a:t>
            </a:r>
            <a:r>
              <a:rPr lang="fr-FR" sz="3200" dirty="0"/>
              <a:t>:   </a:t>
            </a:r>
            <a:r>
              <a:rPr lang="fr-FR" sz="3200" b="1" dirty="0"/>
              <a:t>L’Economie ouverte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773238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endParaRPr lang="fr-FR" dirty="0"/>
          </a:p>
          <a:p>
            <a:pPr>
              <a:buFontTx/>
              <a:buNone/>
            </a:pPr>
            <a:r>
              <a:rPr lang="fr-FR" b="1" dirty="0">
                <a:solidFill>
                  <a:schemeClr val="tx2"/>
                </a:solidFill>
              </a:rPr>
              <a:t>Contenu :</a:t>
            </a:r>
          </a:p>
          <a:p>
            <a:pPr>
              <a:buFontTx/>
              <a:buNone/>
            </a:pPr>
            <a:r>
              <a:rPr lang="fr-FR" dirty="0"/>
              <a:t>- Les flux internationaux des biens et services</a:t>
            </a:r>
          </a:p>
          <a:p>
            <a:pPr>
              <a:buFontTx/>
              <a:buNone/>
            </a:pPr>
            <a:r>
              <a:rPr lang="fr-FR" dirty="0"/>
              <a:t>- L’épargne et l’investissement </a:t>
            </a:r>
          </a:p>
          <a:p>
            <a:pPr>
              <a:buFontTx/>
              <a:buNone/>
            </a:pPr>
            <a:r>
              <a:rPr lang="fr-FR" b="1" dirty="0">
                <a:solidFill>
                  <a:schemeClr val="tx2"/>
                </a:solidFill>
              </a:rPr>
              <a:t>Compétences développées :</a:t>
            </a:r>
          </a:p>
          <a:p>
            <a:pPr>
              <a:buFontTx/>
              <a:buNone/>
            </a:pPr>
            <a:r>
              <a:rPr lang="fr-FR" dirty="0"/>
              <a:t>- Comprendre le fonctionnement de l’économie ouverte</a:t>
            </a:r>
          </a:p>
        </p:txBody>
      </p:sp>
    </p:spTree>
  </p:cSld>
  <p:clrMapOvr>
    <a:masterClrMapping/>
  </p:clrMapOvr>
  <p:transition spd="med"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A884-6839-417F-9F7F-43A77CD7366B}" type="slidenum">
              <a:rPr lang="fr-FR" altLang="en-GB"/>
              <a:pPr/>
              <a:t>15</a:t>
            </a:fld>
            <a:endParaRPr lang="fr-FR" altLang="en-GB"/>
          </a:p>
        </p:txBody>
      </p:sp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b="1"/>
              <a:t>Séance 10</a:t>
            </a:r>
            <a:r>
              <a:rPr lang="fr-FR" sz="2800"/>
              <a:t>:   </a:t>
            </a:r>
            <a:r>
              <a:rPr lang="fr-FR" sz="2800" b="1"/>
              <a:t>L’économie ouverte (suite)</a:t>
            </a:r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buFontTx/>
              <a:buNone/>
            </a:pPr>
            <a:endParaRPr lang="fr-FR" sz="2800" b="1" dirty="0"/>
          </a:p>
          <a:p>
            <a:pPr marL="533400" indent="-533400">
              <a:buFontTx/>
              <a:buNone/>
            </a:pPr>
            <a:r>
              <a:rPr lang="fr-FR" sz="2800" b="1" dirty="0">
                <a:solidFill>
                  <a:schemeClr val="tx2"/>
                </a:solidFill>
              </a:rPr>
              <a:t>Contenu :</a:t>
            </a:r>
          </a:p>
          <a:p>
            <a:pPr marL="533400" indent="-533400"/>
            <a:r>
              <a:rPr lang="fr-FR" sz="2800" b="1" dirty="0"/>
              <a:t>les déterminants du taux de change </a:t>
            </a:r>
          </a:p>
          <a:p>
            <a:pPr marL="533400" indent="-533400"/>
            <a:r>
              <a:rPr lang="fr-FR" sz="2800" b="1" dirty="0"/>
              <a:t>le taux de change nominal et réel</a:t>
            </a:r>
          </a:p>
          <a:p>
            <a:pPr marL="533400" indent="-533400"/>
            <a:r>
              <a:rPr lang="fr-FR" sz="2800" b="1" dirty="0"/>
              <a:t>les impacts des politiques commerciales</a:t>
            </a:r>
          </a:p>
          <a:p>
            <a:pPr marL="533400" indent="-533400">
              <a:buFontTx/>
              <a:buNone/>
            </a:pPr>
            <a:r>
              <a:rPr lang="fr-FR" sz="2800" b="1" dirty="0">
                <a:solidFill>
                  <a:schemeClr val="tx2"/>
                </a:solidFill>
              </a:rPr>
              <a:t>Compétences développées :</a:t>
            </a:r>
          </a:p>
          <a:p>
            <a:pPr marL="533400" indent="-533400">
              <a:buFontTx/>
              <a:buNone/>
            </a:pPr>
            <a:r>
              <a:rPr lang="fr-FR" sz="2800" b="1" dirty="0"/>
              <a:t>Comprendre des relatons commerciales  internationales</a:t>
            </a:r>
          </a:p>
        </p:txBody>
      </p:sp>
    </p:spTree>
  </p:cSld>
  <p:clrMapOvr>
    <a:masterClrMapping/>
  </p:clrMapOvr>
  <p:transition spd="med"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7EA20-A0A2-43DD-9D6E-FF3B550626C8}" type="slidenum">
              <a:rPr lang="fr-FR" altLang="en-GB"/>
              <a:pPr/>
              <a:t>16</a:t>
            </a:fld>
            <a:endParaRPr lang="fr-FR" altLang="en-GB"/>
          </a:p>
        </p:txBody>
      </p:sp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b="1"/>
              <a:t>Séance 11</a:t>
            </a:r>
            <a:r>
              <a:rPr lang="fr-FR" sz="2800"/>
              <a:t>:   </a:t>
            </a:r>
            <a:r>
              <a:rPr lang="fr-FR" sz="2800" b="1"/>
              <a:t>Les instruments de la politique économique</a:t>
            </a:r>
            <a:br>
              <a:rPr lang="fr-FR" sz="2800" b="1"/>
            </a:br>
            <a:endParaRPr lang="fr-FR" sz="2800" b="1"/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/>
              <a:t>Révision générale </a:t>
            </a:r>
          </a:p>
        </p:txBody>
      </p:sp>
    </p:spTree>
  </p:cSld>
  <p:clrMapOvr>
    <a:masterClrMapping/>
  </p:clrMapOvr>
  <p:transition spd="med"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C04D3-DF3D-4D83-968A-803207D91FD0}" type="slidenum">
              <a:rPr lang="fr-FR" altLang="en-GB"/>
              <a:pPr/>
              <a:t>17</a:t>
            </a:fld>
            <a:endParaRPr lang="fr-FR" altLang="en-GB"/>
          </a:p>
        </p:txBody>
      </p:sp>
      <p:sp>
        <p:nvSpPr>
          <p:cNvPr id="2590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700213"/>
            <a:ext cx="7918450" cy="3097212"/>
          </a:xfrm>
          <a:solidFill>
            <a:srgbClr val="FFFFCC"/>
          </a:solidFill>
          <a:ln/>
        </p:spPr>
        <p:txBody>
          <a:bodyPr/>
          <a:lstStyle/>
          <a:p>
            <a:pPr marL="0" indent="0" algn="ctr">
              <a:buFontTx/>
              <a:buNone/>
            </a:pPr>
            <a:endParaRPr lang="fr-FR" b="1">
              <a:solidFill>
                <a:schemeClr val="bg1"/>
              </a:solidFill>
            </a:endParaRPr>
          </a:p>
          <a:p>
            <a:pPr marL="0" indent="0" algn="ctr">
              <a:buFontTx/>
              <a:buNone/>
            </a:pPr>
            <a:r>
              <a:rPr lang="fr-FR" b="1">
                <a:solidFill>
                  <a:schemeClr val="bg1"/>
                </a:solidFill>
              </a:rPr>
              <a:t>Les Instruments de l’analyse macro-économique     </a:t>
            </a:r>
          </a:p>
          <a:p>
            <a:pPr marL="0" indent="0" algn="ctr">
              <a:buFontTx/>
              <a:buNone/>
            </a:pPr>
            <a:r>
              <a:rPr lang="fr-FR" sz="2400" b="1" u="sng">
                <a:solidFill>
                  <a:schemeClr val="bg1"/>
                </a:solidFill>
              </a:rPr>
              <a:t>La mesure de l’activité économique : Le PIB, PNB, RN, TC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E11CA-77D0-4434-A60D-2ED6E786D19C}" type="slidenum">
              <a:rPr lang="fr-FR" altLang="en-GB"/>
              <a:pPr/>
              <a:t>18</a:t>
            </a:fld>
            <a:endParaRPr lang="fr-FR" altLang="en-GB"/>
          </a:p>
        </p:txBody>
      </p:sp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8458200" cy="1524000"/>
          </a:xfrm>
        </p:spPr>
        <p:txBody>
          <a:bodyPr/>
          <a:lstStyle/>
          <a:p>
            <a:r>
              <a:rPr lang="fr-FR" b="1"/>
              <a:t>Rappel</a:t>
            </a:r>
          </a:p>
        </p:txBody>
      </p:sp>
      <p:sp>
        <p:nvSpPr>
          <p:cNvPr id="260100" name="Rectangle 4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chemeClr val="tx2"/>
            </a:solidFill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fr-FR" altLang="fr-FR" sz="2800" b="1" u="sng">
                <a:solidFill>
                  <a:srgbClr val="FFFFCC"/>
                </a:solidFill>
              </a:rPr>
              <a:t>Macroéconomie </a:t>
            </a:r>
            <a:r>
              <a:rPr lang="fr-FR" altLang="fr-FR" sz="2800" b="1">
                <a:solidFill>
                  <a:srgbClr val="FFFFCC"/>
                </a:solidFill>
              </a:rPr>
              <a:t>:</a:t>
            </a:r>
            <a:r>
              <a:rPr lang="fr-FR" altLang="fr-FR" sz="2800" b="1"/>
              <a:t> étudie l’économie comme un tout. Elle se préoccupe des phénomènes qui affectent l’ensemble des ménages et des entreprises</a:t>
            </a:r>
          </a:p>
          <a:p>
            <a:pPr>
              <a:lnSpc>
                <a:spcPct val="80000"/>
              </a:lnSpc>
            </a:pPr>
            <a:endParaRPr lang="fr-FR" altLang="fr-FR" sz="2800" b="1"/>
          </a:p>
          <a:p>
            <a:pPr>
              <a:lnSpc>
                <a:spcPct val="80000"/>
              </a:lnSpc>
            </a:pPr>
            <a:r>
              <a:rPr lang="fr-FR" altLang="fr-FR" sz="2800" b="1" u="sng">
                <a:solidFill>
                  <a:srgbClr val="FFFFCC"/>
                </a:solidFill>
              </a:rPr>
              <a:t>La macroéconomie</a:t>
            </a:r>
            <a:r>
              <a:rPr lang="fr-FR" altLang="fr-FR" sz="2800" b="1"/>
              <a:t> est l’étude de l’économie dans son ensemble.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r-FR" altLang="fr-FR" sz="2800" b="1"/>
              <a:t>	Son but est d’expliquer comment les changements économiques affectent tous les consommateurs, toutes les entreprises et tous les marchés</a:t>
            </a:r>
            <a:r>
              <a:rPr lang="fr-FR" altLang="fr-FR" sz="2800"/>
              <a:t>.</a:t>
            </a:r>
          </a:p>
          <a:p>
            <a:pPr>
              <a:lnSpc>
                <a:spcPct val="80000"/>
              </a:lnSpc>
            </a:pPr>
            <a:endParaRPr lang="fr-FR" altLang="fr-FR" sz="2800" b="1"/>
          </a:p>
          <a:p>
            <a:pPr>
              <a:lnSpc>
                <a:spcPct val="80000"/>
              </a:lnSpc>
            </a:pPr>
            <a:endParaRPr lang="fr-FR" sz="240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50666-3BE9-4A3F-9A7E-F839E57FF70D}" type="slidenum">
              <a:rPr lang="fr-FR" altLang="en-GB"/>
              <a:pPr/>
              <a:t>19</a:t>
            </a:fld>
            <a:endParaRPr lang="fr-FR" altLang="en-GB"/>
          </a:p>
        </p:txBody>
      </p:sp>
      <p:sp>
        <p:nvSpPr>
          <p:cNvPr id="2611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4213" y="1052513"/>
            <a:ext cx="7772400" cy="5040312"/>
          </a:xfrm>
          <a:noFill/>
          <a:ln cap="flat" algn="ctr">
            <a:solidFill>
              <a:schemeClr val="tx2"/>
            </a:solidFill>
          </a:ln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fr-FR" sz="2800" b="1" u="sng">
                <a:solidFill>
                  <a:srgbClr val="FFFFCC"/>
                </a:solidFill>
              </a:rPr>
              <a:t>Contenu :</a:t>
            </a:r>
          </a:p>
          <a:p>
            <a:pPr>
              <a:lnSpc>
                <a:spcPct val="80000"/>
              </a:lnSpc>
              <a:buFontTx/>
              <a:buNone/>
            </a:pPr>
            <a:endParaRPr lang="fr-FR" sz="2800" b="1" u="sng">
              <a:solidFill>
                <a:srgbClr val="FFFFCC"/>
              </a:solidFill>
            </a:endParaRPr>
          </a:p>
          <a:p>
            <a:pPr>
              <a:lnSpc>
                <a:spcPct val="80000"/>
              </a:lnSpc>
            </a:pPr>
            <a:r>
              <a:rPr lang="fr-FR" sz="2800" b="1"/>
              <a:t>Détermination du taux de croissance économique</a:t>
            </a:r>
          </a:p>
          <a:p>
            <a:pPr>
              <a:lnSpc>
                <a:spcPct val="80000"/>
              </a:lnSpc>
            </a:pPr>
            <a:r>
              <a:rPr lang="fr-FR" sz="2800" b="1"/>
              <a:t>Calcul du PIB nominal &amp; réel</a:t>
            </a:r>
          </a:p>
          <a:p>
            <a:pPr>
              <a:lnSpc>
                <a:spcPct val="80000"/>
              </a:lnSpc>
            </a:pPr>
            <a:r>
              <a:rPr lang="fr-FR" sz="2800" b="1"/>
              <a:t>Distinction PIB / PNB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r-FR" sz="2800" b="1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r-FR" sz="2800" b="1" u="sng">
                <a:solidFill>
                  <a:srgbClr val="FFFFCC"/>
                </a:solidFill>
              </a:rPr>
              <a:t>Compétences développées </a:t>
            </a:r>
            <a:r>
              <a:rPr lang="fr-FR" sz="2800" b="1"/>
              <a:t>:</a:t>
            </a:r>
          </a:p>
          <a:p>
            <a:pPr>
              <a:lnSpc>
                <a:spcPct val="80000"/>
              </a:lnSpc>
              <a:buFontTx/>
              <a:buNone/>
            </a:pPr>
            <a:endParaRPr lang="fr-FR" sz="2800" b="1"/>
          </a:p>
          <a:p>
            <a:pPr algn="ctr">
              <a:lnSpc>
                <a:spcPct val="80000"/>
              </a:lnSpc>
            </a:pPr>
            <a:r>
              <a:rPr lang="fr-FR" sz="2800" b="1" i="1">
                <a:solidFill>
                  <a:srgbClr val="EEFDE3"/>
                </a:solidFill>
              </a:rPr>
              <a:t>Maîtriser l’analyse de l’évolution de l’activité économique</a:t>
            </a:r>
          </a:p>
          <a:p>
            <a:pPr>
              <a:lnSpc>
                <a:spcPct val="80000"/>
              </a:lnSpc>
            </a:pPr>
            <a:endParaRPr lang="fr-FR" sz="2800" b="1" i="1">
              <a:solidFill>
                <a:srgbClr val="EEFDE3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28B75-20CE-44AC-9CAD-EEB054D9B723}" type="slidenum">
              <a:rPr lang="fr-FR" altLang="en-GB"/>
              <a:pPr/>
              <a:t>2</a:t>
            </a:fld>
            <a:endParaRPr lang="fr-FR" altLang="en-GB"/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FFCC"/>
          </a:solidFill>
        </p:spPr>
        <p:txBody>
          <a:bodyPr/>
          <a:lstStyle/>
          <a:p>
            <a:r>
              <a:rPr lang="fr-FR" altLang="fr-FR">
                <a:solidFill>
                  <a:schemeClr val="bg2"/>
                </a:solidFill>
              </a:rPr>
              <a:t>La micro et la macro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2852738"/>
            <a:ext cx="7772400" cy="2808287"/>
          </a:xfrm>
          <a:ln>
            <a:solidFill>
              <a:schemeClr val="tx2"/>
            </a:solidFill>
          </a:ln>
        </p:spPr>
        <p:txBody>
          <a:bodyPr/>
          <a:lstStyle/>
          <a:p>
            <a:r>
              <a:rPr lang="fr-FR" altLang="fr-FR" b="1" u="sng">
                <a:solidFill>
                  <a:schemeClr val="tx2"/>
                </a:solidFill>
              </a:rPr>
              <a:t>Microéconomie </a:t>
            </a:r>
            <a:r>
              <a:rPr lang="fr-FR" altLang="fr-FR"/>
              <a:t>: </a:t>
            </a:r>
            <a:r>
              <a:rPr lang="fr-FR" altLang="fr-FR" b="1"/>
              <a:t>étudie les décisions individuelles des ménages et des entreprises et leurs interactions dans des marchés</a:t>
            </a:r>
          </a:p>
          <a:p>
            <a:endParaRPr lang="fr-FR" altLang="fr-FR" b="1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764D2-6C77-4B96-BD4C-C1177087CCB8}" type="slidenum">
              <a:rPr lang="fr-FR" altLang="en-GB"/>
              <a:pPr/>
              <a:t>20</a:t>
            </a:fld>
            <a:endParaRPr lang="fr-FR" altLang="en-GB"/>
          </a:p>
        </p:txBody>
      </p:sp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492375"/>
            <a:ext cx="8458200" cy="1524000"/>
          </a:xfrm>
        </p:spPr>
        <p:txBody>
          <a:bodyPr/>
          <a:lstStyle/>
          <a:p>
            <a:r>
              <a:rPr lang="fr-FR" b="1"/>
              <a:t>I – Le Revenu national 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62425-45A5-42E1-9707-C54292CC1F24}" type="slidenum">
              <a:rPr lang="fr-FR" altLang="en-GB"/>
              <a:pPr/>
              <a:t>21</a:t>
            </a:fld>
            <a:endParaRPr lang="fr-FR" altLang="en-GB"/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700213"/>
            <a:ext cx="7772400" cy="2449512"/>
          </a:xfrm>
        </p:spPr>
        <p:txBody>
          <a:bodyPr/>
          <a:lstStyle/>
          <a:p>
            <a:r>
              <a:rPr lang="fr-FR"/>
              <a:t>Pour juger comment une économie dans son ensemble fonctionne , le revenu total gagné par l’ensemble de ses habitants est </a:t>
            </a:r>
            <a:r>
              <a:rPr lang="fr-FR">
                <a:solidFill>
                  <a:schemeClr val="tx2"/>
                </a:solidFill>
              </a:rPr>
              <a:t>une mesure utile.</a:t>
            </a:r>
          </a:p>
          <a:p>
            <a:endParaRPr lang="fr-FR"/>
          </a:p>
        </p:txBody>
      </p:sp>
    </p:spTree>
  </p:cSld>
  <p:clrMapOvr>
    <a:masterClrMapping/>
  </p:clrMapOvr>
  <p:transition spd="med">
    <p:wipe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F051-1E67-4817-895A-7CD8E2D04D9D}" type="slidenum">
              <a:rPr lang="fr-FR" altLang="en-GB"/>
              <a:pPr/>
              <a:t>22</a:t>
            </a:fld>
            <a:endParaRPr lang="fr-FR" altLang="en-GB"/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908050"/>
            <a:ext cx="7772400" cy="461962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fr-FR"/>
              <a:t>	</a:t>
            </a:r>
            <a:r>
              <a:rPr lang="fr-FR" b="1"/>
              <a:t>Au niveau d’une économie, le revenu national doit être égal aux dépenses parce que:</a:t>
            </a:r>
          </a:p>
          <a:p>
            <a:pPr>
              <a:lnSpc>
                <a:spcPct val="90000"/>
              </a:lnSpc>
              <a:buFontTx/>
              <a:buNone/>
            </a:pPr>
            <a:endParaRPr lang="fr-FR" b="1"/>
          </a:p>
          <a:p>
            <a:pPr>
              <a:lnSpc>
                <a:spcPct val="90000"/>
              </a:lnSpc>
            </a:pPr>
            <a:r>
              <a:rPr lang="fr-FR">
                <a:solidFill>
                  <a:srgbClr val="FFFFCC"/>
                </a:solidFill>
              </a:rPr>
              <a:t>Il y a un vendeur et un acheteur pour chaque transaction.</a:t>
            </a:r>
          </a:p>
          <a:p>
            <a:pPr>
              <a:lnSpc>
                <a:spcPct val="90000"/>
              </a:lnSpc>
            </a:pPr>
            <a:r>
              <a:rPr lang="fr-FR">
                <a:solidFill>
                  <a:srgbClr val="FFFFCC"/>
                </a:solidFill>
              </a:rPr>
              <a:t>Chaque dirham dépensé par des acheteurs correspond à un revenu gagné par les vendeurs.</a:t>
            </a:r>
          </a:p>
          <a:p>
            <a:pPr>
              <a:lnSpc>
                <a:spcPct val="90000"/>
              </a:lnSpc>
            </a:pPr>
            <a:endParaRPr lang="fr-FR">
              <a:solidFill>
                <a:srgbClr val="FFFFCC"/>
              </a:solidFill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745D9-6A0E-438E-ABEE-CC44E95BB3DD}" type="slidenum">
              <a:rPr lang="fr-FR" altLang="en-GB"/>
              <a:pPr/>
              <a:t>23</a:t>
            </a:fld>
            <a:endParaRPr lang="fr-FR" altLang="en-GB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692150"/>
            <a:ext cx="8137525" cy="5114925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fr-FR" sz="2800"/>
              <a:t>	</a:t>
            </a:r>
            <a:r>
              <a:rPr lang="fr-FR" sz="2800" b="1"/>
              <a:t>Cela suggère trois méthodes pour mesurer le niveau d’activité d’une économie:</a:t>
            </a:r>
          </a:p>
          <a:p>
            <a:pPr marL="609600" indent="-609600">
              <a:buFontTx/>
              <a:buNone/>
            </a:pPr>
            <a:endParaRPr lang="fr-FR" sz="2800"/>
          </a:p>
          <a:p>
            <a:pPr marL="609600" indent="-609600">
              <a:buFontTx/>
              <a:buAutoNum type="arabicPeriod"/>
            </a:pPr>
            <a:r>
              <a:rPr lang="fr-FR" sz="2800" b="1">
                <a:solidFill>
                  <a:srgbClr val="FFFFCC"/>
                </a:solidFill>
              </a:rPr>
              <a:t>Mesurer </a:t>
            </a:r>
            <a:r>
              <a:rPr lang="fr-FR" sz="2800" b="1" u="sng">
                <a:solidFill>
                  <a:srgbClr val="FFFFCC"/>
                </a:solidFill>
              </a:rPr>
              <a:t>la production</a:t>
            </a:r>
            <a:r>
              <a:rPr lang="fr-FR" sz="2800" b="1">
                <a:solidFill>
                  <a:srgbClr val="FFFFCC"/>
                </a:solidFill>
              </a:rPr>
              <a:t> (agriculture, services, industrie)</a:t>
            </a:r>
          </a:p>
          <a:p>
            <a:pPr marL="609600" indent="-609600">
              <a:buFontTx/>
              <a:buAutoNum type="arabicPeriod"/>
            </a:pPr>
            <a:r>
              <a:rPr lang="fr-FR" sz="2800" b="1">
                <a:solidFill>
                  <a:srgbClr val="FFFFCC"/>
                </a:solidFill>
              </a:rPr>
              <a:t>Mesurer </a:t>
            </a:r>
            <a:r>
              <a:rPr lang="fr-FR" sz="2800" b="1" u="sng">
                <a:solidFill>
                  <a:srgbClr val="FFFFCC"/>
                </a:solidFill>
              </a:rPr>
              <a:t>le revenu total généré</a:t>
            </a:r>
            <a:r>
              <a:rPr lang="fr-FR" sz="2800" b="1">
                <a:solidFill>
                  <a:srgbClr val="FFFFCC"/>
                </a:solidFill>
              </a:rPr>
              <a:t> (salaires, profits)</a:t>
            </a:r>
          </a:p>
          <a:p>
            <a:pPr marL="609600" indent="-609600">
              <a:buFontTx/>
              <a:buAutoNum type="arabicPeriod"/>
            </a:pPr>
            <a:r>
              <a:rPr lang="fr-FR" sz="2800" b="1">
                <a:solidFill>
                  <a:srgbClr val="FFFFCC"/>
                </a:solidFill>
              </a:rPr>
              <a:t>Mesurer </a:t>
            </a:r>
            <a:r>
              <a:rPr lang="fr-FR" sz="2800" b="1" u="sng">
                <a:solidFill>
                  <a:srgbClr val="FFFFCC"/>
                </a:solidFill>
              </a:rPr>
              <a:t>les dépenses en biens et services produits</a:t>
            </a:r>
            <a:r>
              <a:rPr lang="fr-FR" sz="2800" b="1">
                <a:solidFill>
                  <a:srgbClr val="FFFFCC"/>
                </a:solidFill>
              </a:rPr>
              <a:t> par les ménages, les entreprises et le gouvernement</a:t>
            </a:r>
          </a:p>
          <a:p>
            <a:pPr marL="609600" indent="-609600"/>
            <a:endParaRPr lang="fr-FR" sz="2800" b="1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23EC1-517D-4831-BC64-C529C321A9F0}" type="slidenum">
              <a:rPr lang="fr-FR" altLang="en-GB"/>
              <a:pPr/>
              <a:t>24</a:t>
            </a:fld>
            <a:endParaRPr lang="fr-FR" altLang="en-GB"/>
          </a:p>
        </p:txBody>
      </p:sp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565400"/>
            <a:ext cx="8458200" cy="1524000"/>
          </a:xfrm>
        </p:spPr>
        <p:txBody>
          <a:bodyPr/>
          <a:lstStyle/>
          <a:p>
            <a:r>
              <a:rPr lang="fr-FR" sz="5400" b="1"/>
              <a:t>I – Le P.I.B</a:t>
            </a:r>
          </a:p>
        </p:txBody>
      </p:sp>
    </p:spTree>
  </p:cSld>
  <p:clrMapOvr>
    <a:masterClrMapping/>
  </p:clrMapOvr>
  <p:transition spd="med">
    <p:wipe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0D4C7-1515-44CE-9782-5C3BBA095220}" type="slidenum">
              <a:rPr lang="fr-FR" altLang="en-GB"/>
              <a:pPr/>
              <a:t>25</a:t>
            </a:fld>
            <a:endParaRPr lang="fr-FR" altLang="en-GB"/>
          </a:p>
        </p:txBody>
      </p:sp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b="1" u="sng">
                <a:solidFill>
                  <a:srgbClr val="FFEBEB"/>
                </a:solidFill>
              </a:rPr>
              <a:t>1. Le Produit intérieur brut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205038"/>
            <a:ext cx="7772400" cy="4114800"/>
          </a:xfrm>
        </p:spPr>
        <p:txBody>
          <a:bodyPr/>
          <a:lstStyle/>
          <a:p>
            <a:r>
              <a:rPr lang="fr-FR"/>
              <a:t>Le produit intérieur brut (PIB) est une mesure du revenu national ou des dépenses d’une économie</a:t>
            </a:r>
            <a:r>
              <a:rPr lang="fr-FR" altLang="fr-FR"/>
              <a:t> </a:t>
            </a:r>
          </a:p>
          <a:p>
            <a:r>
              <a:rPr lang="fr-FR" altLang="fr-FR"/>
              <a:t>Le PIB est la variable qui préoccupe le plus les macro-économistes</a:t>
            </a: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4D3ED-2ABF-4EE6-90A3-FC99CBF8B7FF}" type="slidenum">
              <a:rPr lang="fr-FR" altLang="en-GB"/>
              <a:pPr/>
              <a:t>26</a:t>
            </a:fld>
            <a:endParaRPr lang="fr-FR" altLang="en-GB"/>
          </a:p>
        </p:txBody>
      </p:sp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i="1">
                <a:solidFill>
                  <a:srgbClr val="FFEBEB"/>
                </a:solidFill>
              </a:rPr>
              <a:t>La définition du PIB</a:t>
            </a:r>
          </a:p>
        </p:txBody>
      </p:sp>
      <p:sp>
        <p:nvSpPr>
          <p:cNvPr id="164867" name="Text Box 3"/>
          <p:cNvSpPr txBox="1">
            <a:spLocks noChangeArrowheads="1"/>
          </p:cNvSpPr>
          <p:nvPr/>
        </p:nvSpPr>
        <p:spPr bwMode="auto">
          <a:xfrm>
            <a:off x="1066800" y="1676400"/>
            <a:ext cx="52371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altLang="fr-FR" sz="2800" b="1"/>
              <a:t>Le PIB est </a:t>
            </a:r>
            <a:r>
              <a:rPr lang="fr-FR" altLang="fr-FR" sz="2800" b="1">
                <a:solidFill>
                  <a:srgbClr val="EEFDE3"/>
                </a:solidFill>
              </a:rPr>
              <a:t>la valeur</a:t>
            </a:r>
            <a:r>
              <a:rPr lang="fr-FR" altLang="fr-FR" sz="2800" b="1"/>
              <a:t> au marché ...</a:t>
            </a:r>
            <a:endParaRPr lang="fr-FR" altLang="fr-FR" b="1"/>
          </a:p>
        </p:txBody>
      </p:sp>
      <p:sp>
        <p:nvSpPr>
          <p:cNvPr id="164868" name="Text Box 4"/>
          <p:cNvSpPr txBox="1">
            <a:spLocks noChangeArrowheads="1"/>
          </p:cNvSpPr>
          <p:nvPr/>
        </p:nvSpPr>
        <p:spPr bwMode="auto">
          <a:xfrm>
            <a:off x="1447800" y="2514600"/>
            <a:ext cx="46148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altLang="fr-FR" sz="2800" b="1"/>
              <a:t>de </a:t>
            </a:r>
            <a:r>
              <a:rPr lang="fr-FR" altLang="fr-FR" sz="2800" b="1">
                <a:solidFill>
                  <a:srgbClr val="EEFDE3"/>
                </a:solidFill>
              </a:rPr>
              <a:t>tous</a:t>
            </a:r>
            <a:r>
              <a:rPr lang="fr-FR" altLang="fr-FR" sz="2800" b="1"/>
              <a:t> les biens et services ...</a:t>
            </a:r>
            <a:endParaRPr lang="fr-FR" altLang="fr-FR" b="1"/>
          </a:p>
        </p:txBody>
      </p:sp>
      <p:sp>
        <p:nvSpPr>
          <p:cNvPr id="164869" name="Text Box 5"/>
          <p:cNvSpPr txBox="1">
            <a:spLocks noChangeArrowheads="1"/>
          </p:cNvSpPr>
          <p:nvPr/>
        </p:nvSpPr>
        <p:spPr bwMode="auto">
          <a:xfrm>
            <a:off x="1981200" y="3276600"/>
            <a:ext cx="15097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altLang="fr-FR" sz="2800" b="1">
                <a:solidFill>
                  <a:srgbClr val="EEFDE3"/>
                </a:solidFill>
              </a:rPr>
              <a:t>finaux ...</a:t>
            </a:r>
            <a:endParaRPr lang="fr-FR" altLang="fr-FR" b="1">
              <a:solidFill>
                <a:srgbClr val="EEFDE3"/>
              </a:solidFill>
            </a:endParaRPr>
          </a:p>
        </p:txBody>
      </p:sp>
      <p:sp>
        <p:nvSpPr>
          <p:cNvPr id="164870" name="Text Box 6"/>
          <p:cNvSpPr txBox="1">
            <a:spLocks noChangeArrowheads="1"/>
          </p:cNvSpPr>
          <p:nvPr/>
        </p:nvSpPr>
        <p:spPr bwMode="auto">
          <a:xfrm>
            <a:off x="2514600" y="4038600"/>
            <a:ext cx="18256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altLang="fr-FR" sz="2800" b="1"/>
              <a:t>produits ...</a:t>
            </a:r>
          </a:p>
        </p:txBody>
      </p:sp>
      <p:sp>
        <p:nvSpPr>
          <p:cNvPr id="164871" name="Text Box 7"/>
          <p:cNvSpPr txBox="1">
            <a:spLocks noChangeArrowheads="1"/>
          </p:cNvSpPr>
          <p:nvPr/>
        </p:nvSpPr>
        <p:spPr bwMode="auto">
          <a:xfrm>
            <a:off x="3048000" y="4800600"/>
            <a:ext cx="34051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altLang="fr-FR" sz="2800" b="1">
                <a:solidFill>
                  <a:srgbClr val="EEFDE3"/>
                </a:solidFill>
              </a:rPr>
              <a:t>dans </a:t>
            </a:r>
            <a:r>
              <a:rPr lang="fr-FR" altLang="fr-FR" sz="2800" b="1"/>
              <a:t>une économie ...</a:t>
            </a:r>
            <a:endParaRPr lang="fr-FR" altLang="fr-FR" b="1"/>
          </a:p>
        </p:txBody>
      </p:sp>
      <p:sp>
        <p:nvSpPr>
          <p:cNvPr id="164872" name="Text Box 8"/>
          <p:cNvSpPr txBox="1">
            <a:spLocks noChangeArrowheads="1"/>
          </p:cNvSpPr>
          <p:nvPr/>
        </p:nvSpPr>
        <p:spPr bwMode="auto">
          <a:xfrm>
            <a:off x="3581400" y="5486400"/>
            <a:ext cx="49371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altLang="fr-FR" sz="2800" b="1"/>
              <a:t>au cours d’une </a:t>
            </a:r>
            <a:r>
              <a:rPr lang="fr-FR" altLang="fr-FR" sz="2800" b="1">
                <a:solidFill>
                  <a:srgbClr val="EEFDE3"/>
                </a:solidFill>
              </a:rPr>
              <a:t>période donnée.</a:t>
            </a:r>
            <a:endParaRPr lang="fr-FR" altLang="fr-FR" b="1">
              <a:solidFill>
                <a:srgbClr val="EEFDE3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2B098-D6CE-4AF3-81B8-EC08E2F012E3}" type="slidenum">
              <a:rPr lang="fr-FR" altLang="en-GB"/>
              <a:pPr/>
              <a:t>27</a:t>
            </a:fld>
            <a:endParaRPr lang="fr-FR" altLang="en-GB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i="1">
                <a:solidFill>
                  <a:srgbClr val="FFEBEB"/>
                </a:solidFill>
              </a:rPr>
              <a:t>La définition du PIB</a:t>
            </a:r>
            <a:endParaRPr lang="fr-FR" i="1">
              <a:solidFill>
                <a:srgbClr val="FFEBEB"/>
              </a:solidFill>
            </a:endParaRP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/>
              <a:t>Le PIB représente la valeur du marché de tous les biens et services servant à la </a:t>
            </a:r>
            <a:r>
              <a:rPr lang="fr-FR">
                <a:solidFill>
                  <a:srgbClr val="EEFDE3"/>
                </a:solidFill>
              </a:rPr>
              <a:t>consommation finale</a:t>
            </a:r>
            <a:r>
              <a:rPr lang="fr-FR"/>
              <a:t>, produits dans un pays durant une période donnée.</a:t>
            </a:r>
          </a:p>
          <a:p>
            <a:endParaRPr lang="fr-FR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DF79B-47D0-4A1B-8FA4-3DEA783FEAA6}" type="slidenum">
              <a:rPr lang="fr-FR" altLang="en-GB"/>
              <a:pPr/>
              <a:t>28</a:t>
            </a:fld>
            <a:endParaRPr lang="fr-FR" altLang="en-GB"/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41438"/>
            <a:ext cx="7772400" cy="4754562"/>
          </a:xfrm>
        </p:spPr>
        <p:txBody>
          <a:bodyPr/>
          <a:lstStyle/>
          <a:p>
            <a:r>
              <a:rPr lang="fr-FR"/>
              <a:t>Le PIB peut être mesuré par </a:t>
            </a:r>
            <a:r>
              <a:rPr lang="fr-FR" u="sng">
                <a:solidFill>
                  <a:srgbClr val="FFFFCC"/>
                </a:solidFill>
              </a:rPr>
              <a:t>la production, les revenus ou les dépenses.</a:t>
            </a:r>
          </a:p>
          <a:p>
            <a:r>
              <a:rPr lang="fr-FR"/>
              <a:t>L’égalité entre la production, le revenu national et les dépenses totales peut être illustrée par le diagramme suivant.</a:t>
            </a:r>
          </a:p>
          <a:p>
            <a:endParaRPr lang="fr-FR"/>
          </a:p>
          <a:p>
            <a:endParaRPr lang="fr-FR"/>
          </a:p>
        </p:txBody>
      </p:sp>
    </p:spTree>
  </p:cSld>
  <p:clrMapOvr>
    <a:masterClrMapping/>
  </p:clrMapOvr>
  <p:transition spd="med">
    <p:wipe dir="r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1E68A-A535-47E3-A752-F0ACF56E8797}" type="slidenum">
              <a:rPr lang="fr-FR" altLang="en-GB"/>
              <a:pPr/>
              <a:t>29</a:t>
            </a:fld>
            <a:endParaRPr lang="fr-FR" altLang="en-GB"/>
          </a:p>
        </p:txBody>
      </p:sp>
      <p:pic>
        <p:nvPicPr>
          <p:cNvPr id="228357" name="Picture 5"/>
          <p:cNvPicPr>
            <a:picLocks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324975" cy="6858000"/>
          </a:xfrm>
          <a:noFill/>
          <a:ln/>
        </p:spPr>
      </p:pic>
    </p:spTree>
  </p:cSld>
  <p:clrMapOvr>
    <a:masterClrMapping/>
  </p:clrMapOvr>
  <p:transition spd="med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B261-08C5-4C68-8F55-9B31D2CA313C}" type="slidenum">
              <a:rPr lang="fr-FR" altLang="en-GB"/>
              <a:pPr/>
              <a:t>3</a:t>
            </a:fld>
            <a:endParaRPr lang="fr-FR" altLang="en-GB"/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81075"/>
            <a:ext cx="7772400" cy="5114925"/>
          </a:xfrm>
          <a:noFill/>
          <a:ln>
            <a:solidFill>
              <a:schemeClr val="tx2"/>
            </a:solidFill>
          </a:ln>
        </p:spPr>
        <p:txBody>
          <a:bodyPr/>
          <a:lstStyle/>
          <a:p>
            <a:r>
              <a:rPr lang="fr-FR" altLang="fr-FR" sz="2800" b="1" u="sng">
                <a:solidFill>
                  <a:schemeClr val="tx2"/>
                </a:solidFill>
              </a:rPr>
              <a:t>Macroéconomie</a:t>
            </a:r>
            <a:r>
              <a:rPr lang="fr-FR" altLang="fr-FR" sz="2800" b="1" u="sng"/>
              <a:t> </a:t>
            </a:r>
            <a:r>
              <a:rPr lang="fr-FR" altLang="fr-FR" sz="2800" b="1"/>
              <a:t>: étudie l’économie comme un tout. Elle se préoccupe des phénomènes qui affectent l’ensemble des ménages et des entreprises</a:t>
            </a:r>
          </a:p>
          <a:p>
            <a:endParaRPr lang="fr-FR" altLang="fr-FR" sz="2800" b="1"/>
          </a:p>
          <a:p>
            <a:r>
              <a:rPr lang="fr-FR" altLang="fr-FR" sz="2800" b="1" u="sng">
                <a:solidFill>
                  <a:schemeClr val="tx2"/>
                </a:solidFill>
              </a:rPr>
              <a:t>La macroéconomie</a:t>
            </a:r>
            <a:r>
              <a:rPr lang="fr-FR" altLang="fr-FR" sz="2800" b="1"/>
              <a:t> est l’étude de l’économie dans son ensemble.</a:t>
            </a:r>
          </a:p>
          <a:p>
            <a:pPr>
              <a:buFontTx/>
              <a:buNone/>
            </a:pPr>
            <a:r>
              <a:rPr lang="fr-FR" altLang="fr-FR" sz="2800" b="1"/>
              <a:t>	Son but est d’expliquer comment les changements économiques affectent tous les consommateurs, toutes les entreprises et tous les marchés</a:t>
            </a:r>
            <a:r>
              <a:rPr lang="fr-FR" altLang="fr-FR" sz="2800"/>
              <a:t>.</a:t>
            </a:r>
          </a:p>
          <a:p>
            <a:endParaRPr lang="fr-FR" altLang="fr-FR" sz="2800" b="1"/>
          </a:p>
          <a:p>
            <a:endParaRPr lang="fr-FR" sz="280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EF73C-A9AA-4C6E-A03C-353639ADD3F6}" type="slidenum">
              <a:rPr lang="fr-FR" altLang="en-GB"/>
              <a:pPr/>
              <a:t>30</a:t>
            </a:fld>
            <a:endParaRPr lang="fr-FR" altLang="en-GB"/>
          </a:p>
        </p:txBody>
      </p:sp>
      <p:pic>
        <p:nvPicPr>
          <p:cNvPr id="2324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3964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wipe dir="r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BAF79-D5FC-45F9-89F4-3FC75816E211}" type="slidenum">
              <a:rPr lang="fr-FR" altLang="en-GB"/>
              <a:pPr/>
              <a:t>31</a:t>
            </a:fld>
            <a:endParaRPr lang="fr-FR" altLang="en-GB"/>
          </a:p>
        </p:txBody>
      </p:sp>
      <p:pic>
        <p:nvPicPr>
          <p:cNvPr id="2334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wipe dir="r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51264-3690-46D6-B0A0-8BC6ED12E3A7}" type="slidenum">
              <a:rPr lang="fr-FR" altLang="en-GB"/>
              <a:pPr/>
              <a:t>32</a:t>
            </a:fld>
            <a:endParaRPr lang="fr-FR" altLang="en-GB"/>
          </a:p>
        </p:txBody>
      </p:sp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i="1">
                <a:solidFill>
                  <a:srgbClr val="FFEBEB"/>
                </a:solidFill>
              </a:rPr>
              <a:t>Composantes du PIB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3962400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fr-FR" altLang="fr-FR"/>
              <a:t>Mesuré par la méthode des dépenses, le PIB est décomposé en grandes catégories</a:t>
            </a:r>
          </a:p>
          <a:p>
            <a:pPr>
              <a:lnSpc>
                <a:spcPct val="130000"/>
              </a:lnSpc>
            </a:pPr>
            <a:endParaRPr lang="fr-FR" altLang="fr-FR"/>
          </a:p>
          <a:p>
            <a:pPr>
              <a:lnSpc>
                <a:spcPct val="130000"/>
              </a:lnSpc>
            </a:pPr>
            <a:endParaRPr lang="fr-FR" altLang="fr-FR"/>
          </a:p>
          <a:p>
            <a:pPr>
              <a:lnSpc>
                <a:spcPct val="130000"/>
              </a:lnSpc>
            </a:pPr>
            <a:endParaRPr lang="fr-FR" altLang="fr-FR"/>
          </a:p>
          <a:p>
            <a:pPr>
              <a:lnSpc>
                <a:spcPct val="130000"/>
              </a:lnSpc>
            </a:pPr>
            <a:endParaRPr lang="fr-FR" altLang="fr-FR"/>
          </a:p>
        </p:txBody>
      </p:sp>
      <p:graphicFrame>
        <p:nvGraphicFramePr>
          <p:cNvPr id="168964" name="Object 4"/>
          <p:cNvGraphicFramePr>
            <a:graphicFrameLocks noChangeAspect="1"/>
          </p:cNvGraphicFramePr>
          <p:nvPr/>
        </p:nvGraphicFramePr>
        <p:xfrm>
          <a:off x="611188" y="3789363"/>
          <a:ext cx="8229600" cy="1219200"/>
        </p:xfrm>
        <a:graphic>
          <a:graphicData uri="http://schemas.openxmlformats.org/presentationml/2006/ole">
            <p:oleObj spid="_x0000_s168964" name="Équation" r:id="rId3" imgW="1460160" imgH="203040" progId="Equation.3">
              <p:embed/>
            </p:oleObj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168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05877-4B9C-4E42-9F00-2B6EFE2591E8}" type="slidenum">
              <a:rPr lang="fr-FR" altLang="en-GB"/>
              <a:pPr/>
              <a:t>33</a:t>
            </a:fld>
            <a:endParaRPr lang="fr-FR" altLang="en-GB"/>
          </a:p>
        </p:txBody>
      </p:sp>
      <p:pic>
        <p:nvPicPr>
          <p:cNvPr id="24166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404813"/>
            <a:ext cx="8280400" cy="604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wipe dir="r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0B34A-8417-49C9-BC5E-23D554139E5D}" type="slidenum">
              <a:rPr lang="fr-FR" altLang="en-GB"/>
              <a:pPr/>
              <a:t>34</a:t>
            </a:fld>
            <a:endParaRPr lang="fr-FR" altLang="en-GB"/>
          </a:p>
        </p:txBody>
      </p:sp>
      <p:pic>
        <p:nvPicPr>
          <p:cNvPr id="24269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476250"/>
            <a:ext cx="8424863" cy="612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wipe dir="r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74298-F81F-4612-9590-C3355DE30D3D}" type="slidenum">
              <a:rPr lang="fr-FR" altLang="en-GB"/>
              <a:pPr/>
              <a:t>35</a:t>
            </a:fld>
            <a:endParaRPr lang="fr-FR" altLang="en-GB"/>
          </a:p>
        </p:txBody>
      </p:sp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458200" cy="1112838"/>
          </a:xfrm>
        </p:spPr>
        <p:txBody>
          <a:bodyPr/>
          <a:lstStyle/>
          <a:p>
            <a:r>
              <a:rPr lang="fr-CA" i="1">
                <a:solidFill>
                  <a:srgbClr val="FFEBEB"/>
                </a:solidFill>
              </a:rPr>
              <a:t>Deux types de biens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4313"/>
            <a:ext cx="7772400" cy="4611687"/>
          </a:xfrm>
        </p:spPr>
        <p:txBody>
          <a:bodyPr/>
          <a:lstStyle/>
          <a:p>
            <a:r>
              <a:rPr lang="fr-CA" b="1" u="sng">
                <a:solidFill>
                  <a:srgbClr val="FFFFCC"/>
                </a:solidFill>
              </a:rPr>
              <a:t>Les biens et services de consommation</a:t>
            </a:r>
          </a:p>
          <a:p>
            <a:pPr lvl="1"/>
            <a:r>
              <a:rPr lang="fr-CA" b="1"/>
              <a:t>C, G</a:t>
            </a:r>
          </a:p>
          <a:p>
            <a:pPr lvl="1"/>
            <a:r>
              <a:rPr lang="fr-CA"/>
              <a:t>G ne comprend donc que la partie courante des dépenses de l’État</a:t>
            </a:r>
          </a:p>
          <a:p>
            <a:r>
              <a:rPr lang="fr-CA" b="1" u="sng">
                <a:solidFill>
                  <a:srgbClr val="FFFFCC"/>
                </a:solidFill>
              </a:rPr>
              <a:t>Les biens de capital</a:t>
            </a:r>
          </a:p>
          <a:p>
            <a:pPr lvl="1"/>
            <a:r>
              <a:rPr lang="fr-CA" b="1"/>
              <a:t>I</a:t>
            </a:r>
          </a:p>
          <a:p>
            <a:pPr lvl="1"/>
            <a:r>
              <a:rPr lang="fr-CA"/>
              <a:t>Comprend des dépenses des ménages, des entreprises et des gouvernements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1337D-C697-4041-A3BF-781DC9871BB9}" type="slidenum">
              <a:rPr lang="fr-FR" altLang="en-GB"/>
              <a:pPr/>
              <a:t>36</a:t>
            </a:fld>
            <a:endParaRPr lang="fr-FR" altLang="en-GB"/>
          </a:p>
        </p:txBody>
      </p:sp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85750"/>
            <a:ext cx="8785225" cy="911225"/>
          </a:xfrm>
        </p:spPr>
        <p:txBody>
          <a:bodyPr/>
          <a:lstStyle/>
          <a:p>
            <a:r>
              <a:rPr lang="fr-CA" sz="3600" i="1">
                <a:solidFill>
                  <a:srgbClr val="FFEBEB"/>
                </a:solidFill>
              </a:rPr>
              <a:t>Les concepts d’épargne et d’investissement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524000"/>
            <a:ext cx="8496300" cy="4751388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fr-CA" b="1" u="sng">
                <a:solidFill>
                  <a:srgbClr val="FFFFCC"/>
                </a:solidFill>
              </a:rPr>
              <a:t>Épargne</a:t>
            </a:r>
            <a:r>
              <a:rPr lang="fr-CA">
                <a:solidFill>
                  <a:srgbClr val="FFFFCC"/>
                </a:solidFill>
              </a:rPr>
              <a:t> :</a:t>
            </a:r>
            <a:r>
              <a:rPr lang="fr-CA"/>
              <a:t> revenu annuel non consommé (flux). </a:t>
            </a:r>
          </a:p>
          <a:p>
            <a:pPr>
              <a:lnSpc>
                <a:spcPct val="110000"/>
              </a:lnSpc>
            </a:pPr>
            <a:r>
              <a:rPr lang="fr-CA" b="1" u="sng">
                <a:solidFill>
                  <a:srgbClr val="FFFFCC"/>
                </a:solidFill>
              </a:rPr>
              <a:t>Richesse ou patrimoine :</a:t>
            </a:r>
            <a:r>
              <a:rPr lang="fr-CA"/>
              <a:t> épargne accumulée au fil des ans (stock).</a:t>
            </a:r>
          </a:p>
          <a:p>
            <a:pPr>
              <a:lnSpc>
                <a:spcPct val="110000"/>
              </a:lnSpc>
            </a:pPr>
            <a:r>
              <a:rPr lang="fr-CA" b="1" u="sng">
                <a:solidFill>
                  <a:srgbClr val="FFFFCC"/>
                </a:solidFill>
              </a:rPr>
              <a:t>Investissement :</a:t>
            </a:r>
            <a:r>
              <a:rPr lang="fr-CA"/>
              <a:t> l’achat de capital productif (usines, machinerie et équipement). </a:t>
            </a:r>
          </a:p>
          <a:p>
            <a:pPr>
              <a:lnSpc>
                <a:spcPct val="110000"/>
              </a:lnSpc>
            </a:pPr>
            <a:r>
              <a:rPr lang="fr-CA" b="1" u="sng">
                <a:solidFill>
                  <a:srgbClr val="FFFFCC"/>
                </a:solidFill>
              </a:rPr>
              <a:t>Stock de capital</a:t>
            </a:r>
            <a:r>
              <a:rPr lang="fr-CA" b="1">
                <a:solidFill>
                  <a:srgbClr val="FFFFCC"/>
                </a:solidFill>
              </a:rPr>
              <a:t> :</a:t>
            </a:r>
            <a:r>
              <a:rPr lang="fr-CA"/>
              <a:t> capital accumulé au cours des ans</a:t>
            </a:r>
          </a:p>
          <a:p>
            <a:endParaRPr lang="fr-CA" sz="3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1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1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1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1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1" grpId="0" build="p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03B18-1F4F-4008-9F68-7EA890500961}" type="slidenum">
              <a:rPr lang="fr-FR" altLang="en-GB"/>
              <a:pPr/>
              <a:t>37</a:t>
            </a:fld>
            <a:endParaRPr lang="fr-FR" altLang="en-GB"/>
          </a:p>
        </p:txBody>
      </p:sp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b="1" u="sng">
                <a:solidFill>
                  <a:srgbClr val="FFEBEB"/>
                </a:solidFill>
              </a:rPr>
              <a:t>2 - Le PIB nominal et le PIB réel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1148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fr-FR" altLang="fr-FR"/>
              <a:t>Le PIB augmente en général, année après année</a:t>
            </a:r>
          </a:p>
          <a:p>
            <a:pPr>
              <a:lnSpc>
                <a:spcPct val="110000"/>
              </a:lnSpc>
            </a:pPr>
            <a:r>
              <a:rPr lang="fr-FR" altLang="fr-FR"/>
              <a:t>Ces augmentations peuvent être causées par :</a:t>
            </a:r>
          </a:p>
          <a:p>
            <a:pPr lvl="1">
              <a:lnSpc>
                <a:spcPct val="110000"/>
              </a:lnSpc>
            </a:pPr>
            <a:r>
              <a:rPr lang="fr-FR" altLang="fr-FR">
                <a:solidFill>
                  <a:srgbClr val="FFFFCC"/>
                </a:solidFill>
              </a:rPr>
              <a:t>Des augmentations dans les quantités produites</a:t>
            </a:r>
          </a:p>
          <a:p>
            <a:pPr lvl="1">
              <a:lnSpc>
                <a:spcPct val="110000"/>
              </a:lnSpc>
            </a:pPr>
            <a:r>
              <a:rPr lang="fr-FR" altLang="fr-FR">
                <a:solidFill>
                  <a:srgbClr val="FFFFCC"/>
                </a:solidFill>
              </a:rPr>
              <a:t>Des augmentations dans les prix</a:t>
            </a:r>
          </a:p>
          <a:p>
            <a:pPr>
              <a:lnSpc>
                <a:spcPct val="110000"/>
              </a:lnSpc>
            </a:pPr>
            <a:r>
              <a:rPr lang="fr-FR" altLang="fr-FR"/>
              <a:t>Le PIB réel ne varie que si les quantités produites changent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8075-BB51-45FA-9A4C-D29C51CFAFFE}" type="slidenum">
              <a:rPr lang="fr-FR" altLang="en-GB"/>
              <a:pPr/>
              <a:t>38</a:t>
            </a:fld>
            <a:endParaRPr lang="fr-FR" altLang="en-GB"/>
          </a:p>
        </p:txBody>
      </p:sp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458200" cy="1143000"/>
          </a:xfrm>
        </p:spPr>
        <p:txBody>
          <a:bodyPr/>
          <a:lstStyle/>
          <a:p>
            <a:r>
              <a:rPr lang="fr-FR" altLang="fr-FR" b="1">
                <a:solidFill>
                  <a:srgbClr val="FFEBEB"/>
                </a:solidFill>
              </a:rPr>
              <a:t>PIB nominal, réel et déflateur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3733800"/>
          </a:xfrm>
        </p:spPr>
        <p:txBody>
          <a:bodyPr/>
          <a:lstStyle/>
          <a:p>
            <a:r>
              <a:rPr lang="fr-FR" altLang="fr-FR" b="1" u="sng">
                <a:solidFill>
                  <a:srgbClr val="FFFFCC"/>
                </a:solidFill>
              </a:rPr>
              <a:t>PIB nominal :</a:t>
            </a:r>
            <a:r>
              <a:rPr lang="fr-FR" altLang="fr-FR"/>
              <a:t> valeur en prix courants de la production</a:t>
            </a:r>
          </a:p>
          <a:p>
            <a:r>
              <a:rPr lang="fr-FR" altLang="fr-FR" b="1" u="sng">
                <a:solidFill>
                  <a:srgbClr val="FFFFCC"/>
                </a:solidFill>
              </a:rPr>
              <a:t>PIB réel :</a:t>
            </a:r>
            <a:r>
              <a:rPr lang="fr-FR" altLang="fr-FR"/>
              <a:t> valeur en prix constants de la production</a:t>
            </a:r>
          </a:p>
          <a:p>
            <a:r>
              <a:rPr lang="fr-FR" altLang="fr-FR" b="1" u="sng">
                <a:solidFill>
                  <a:srgbClr val="FFFFCC"/>
                </a:solidFill>
              </a:rPr>
              <a:t>Déflateur</a:t>
            </a:r>
            <a:r>
              <a:rPr lang="fr-FR" altLang="fr-FR"/>
              <a:t> (indice implicite des prix du PIB): mesure du niveau général des prix de toute la production</a:t>
            </a:r>
          </a:p>
          <a:p>
            <a:endParaRPr lang="fr-FR" altLang="fr-FR"/>
          </a:p>
        </p:txBody>
      </p:sp>
      <p:graphicFrame>
        <p:nvGraphicFramePr>
          <p:cNvPr id="173060" name="Object 4"/>
          <p:cNvGraphicFramePr>
            <a:graphicFrameLocks noChangeAspect="1"/>
          </p:cNvGraphicFramePr>
          <p:nvPr/>
        </p:nvGraphicFramePr>
        <p:xfrm>
          <a:off x="1187450" y="5334000"/>
          <a:ext cx="6697663" cy="1219200"/>
        </p:xfrm>
        <a:graphic>
          <a:graphicData uri="http://schemas.openxmlformats.org/presentationml/2006/ole">
            <p:oleObj spid="_x0000_s173060" name="Équation" r:id="rId3" imgW="1955800" imgH="406400" progId="Equation.3">
              <p:embed/>
            </p:oleObj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73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1DBB9-A678-45FA-A111-3C1E495AFB8D}" type="slidenum">
              <a:rPr lang="fr-FR" altLang="en-GB"/>
              <a:pPr/>
              <a:t>39</a:t>
            </a:fld>
            <a:endParaRPr lang="fr-FR" altLang="en-GB"/>
          </a:p>
        </p:txBody>
      </p:sp>
      <p:graphicFrame>
        <p:nvGraphicFramePr>
          <p:cNvPr id="174082" name="Object 2"/>
          <p:cNvGraphicFramePr>
            <a:graphicFrameLocks noChangeAspect="1"/>
          </p:cNvGraphicFramePr>
          <p:nvPr/>
        </p:nvGraphicFramePr>
        <p:xfrm>
          <a:off x="304800" y="1752600"/>
          <a:ext cx="8612188" cy="3962400"/>
        </p:xfrm>
        <a:graphic>
          <a:graphicData uri="http://schemas.openxmlformats.org/presentationml/2006/ole">
            <p:oleObj spid="_x0000_s174082" name="Document" r:id="rId3" imgW="6067292" imgH="1828350" progId="Word.Document.8">
              <p:embed/>
            </p:oleObj>
          </a:graphicData>
        </a:graphic>
      </p:graphicFrame>
      <p:sp>
        <p:nvSpPr>
          <p:cNvPr id="174083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458200" cy="1219200"/>
          </a:xfrm>
        </p:spPr>
        <p:txBody>
          <a:bodyPr/>
          <a:lstStyle/>
          <a:p>
            <a:r>
              <a:rPr lang="fr-FR" altLang="fr-FR" sz="4000" b="1">
                <a:solidFill>
                  <a:srgbClr val="FFEBEB"/>
                </a:solidFill>
              </a:rPr>
              <a:t>Le calcul des PIB nominaux et réels</a:t>
            </a:r>
          </a:p>
        </p:txBody>
      </p:sp>
      <p:grpSp>
        <p:nvGrpSpPr>
          <p:cNvPr id="174084" name="Group 4"/>
          <p:cNvGrpSpPr>
            <a:grpSpLocks/>
          </p:cNvGrpSpPr>
          <p:nvPr/>
        </p:nvGrpSpPr>
        <p:grpSpPr bwMode="auto">
          <a:xfrm>
            <a:off x="457200" y="2895600"/>
            <a:ext cx="793750" cy="1905000"/>
            <a:chOff x="288" y="1824"/>
            <a:chExt cx="500" cy="1200"/>
          </a:xfrm>
        </p:grpSpPr>
        <p:sp>
          <p:nvSpPr>
            <p:cNvPr id="174085" name="Text Box 5"/>
            <p:cNvSpPr txBox="1">
              <a:spLocks noChangeArrowheads="1"/>
            </p:cNvSpPr>
            <p:nvPr/>
          </p:nvSpPr>
          <p:spPr bwMode="auto">
            <a:xfrm>
              <a:off x="288" y="1824"/>
              <a:ext cx="50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altLang="fr-FR">
                  <a:solidFill>
                    <a:schemeClr val="bg2"/>
                  </a:solidFill>
                </a:rPr>
                <a:t>2003</a:t>
              </a:r>
              <a:endParaRPr lang="fr-FR" altLang="fr-FR"/>
            </a:p>
          </p:txBody>
        </p:sp>
        <p:sp>
          <p:nvSpPr>
            <p:cNvPr id="174086" name="Text Box 6"/>
            <p:cNvSpPr txBox="1">
              <a:spLocks noChangeArrowheads="1"/>
            </p:cNvSpPr>
            <p:nvPr/>
          </p:nvSpPr>
          <p:spPr bwMode="auto">
            <a:xfrm>
              <a:off x="288" y="2256"/>
              <a:ext cx="50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altLang="fr-FR">
                  <a:solidFill>
                    <a:schemeClr val="bg2"/>
                  </a:solidFill>
                </a:rPr>
                <a:t>2004</a:t>
              </a:r>
            </a:p>
          </p:txBody>
        </p:sp>
        <p:sp>
          <p:nvSpPr>
            <p:cNvPr id="174087" name="Text Box 7"/>
            <p:cNvSpPr txBox="1">
              <a:spLocks noChangeArrowheads="1"/>
            </p:cNvSpPr>
            <p:nvPr/>
          </p:nvSpPr>
          <p:spPr bwMode="auto">
            <a:xfrm>
              <a:off x="288" y="2736"/>
              <a:ext cx="50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altLang="fr-FR">
                  <a:solidFill>
                    <a:schemeClr val="bg2"/>
                  </a:solidFill>
                </a:rPr>
                <a:t>2005</a:t>
              </a:r>
            </a:p>
          </p:txBody>
        </p:sp>
      </p:grpSp>
      <p:grpSp>
        <p:nvGrpSpPr>
          <p:cNvPr id="174088" name="Group 8"/>
          <p:cNvGrpSpPr>
            <a:grpSpLocks/>
          </p:cNvGrpSpPr>
          <p:nvPr/>
        </p:nvGrpSpPr>
        <p:grpSpPr bwMode="auto">
          <a:xfrm>
            <a:off x="1600200" y="2895600"/>
            <a:ext cx="3460750" cy="457200"/>
            <a:chOff x="1008" y="1824"/>
            <a:chExt cx="2180" cy="288"/>
          </a:xfrm>
        </p:grpSpPr>
        <p:sp>
          <p:nvSpPr>
            <p:cNvPr id="174089" name="Text Box 9"/>
            <p:cNvSpPr txBox="1">
              <a:spLocks noChangeArrowheads="1"/>
            </p:cNvSpPr>
            <p:nvPr/>
          </p:nvSpPr>
          <p:spPr bwMode="auto">
            <a:xfrm>
              <a:off x="1008" y="1824"/>
              <a:ext cx="44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altLang="fr-FR">
                  <a:solidFill>
                    <a:schemeClr val="bg2"/>
                  </a:solidFill>
                </a:rPr>
                <a:t>1Dh</a:t>
              </a:r>
              <a:endParaRPr lang="fr-FR" altLang="fr-FR"/>
            </a:p>
          </p:txBody>
        </p:sp>
        <p:sp>
          <p:nvSpPr>
            <p:cNvPr id="174090" name="Text Box 10"/>
            <p:cNvSpPr txBox="1">
              <a:spLocks noChangeArrowheads="1"/>
            </p:cNvSpPr>
            <p:nvPr/>
          </p:nvSpPr>
          <p:spPr bwMode="auto">
            <a:xfrm>
              <a:off x="1584" y="1824"/>
              <a:ext cx="40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altLang="fr-FR">
                  <a:solidFill>
                    <a:schemeClr val="bg2"/>
                  </a:solidFill>
                </a:rPr>
                <a:t>100</a:t>
              </a:r>
              <a:endParaRPr lang="fr-FR" altLang="fr-FR"/>
            </a:p>
          </p:txBody>
        </p:sp>
        <p:sp>
          <p:nvSpPr>
            <p:cNvPr id="174091" name="Text Box 11"/>
            <p:cNvSpPr txBox="1">
              <a:spLocks noChangeArrowheads="1"/>
            </p:cNvSpPr>
            <p:nvPr/>
          </p:nvSpPr>
          <p:spPr bwMode="auto">
            <a:xfrm>
              <a:off x="2256" y="1824"/>
              <a:ext cx="44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altLang="fr-FR">
                  <a:solidFill>
                    <a:schemeClr val="bg2"/>
                  </a:solidFill>
                </a:rPr>
                <a:t>2Dh</a:t>
              </a:r>
              <a:endParaRPr lang="fr-FR" altLang="fr-FR"/>
            </a:p>
          </p:txBody>
        </p:sp>
        <p:sp>
          <p:nvSpPr>
            <p:cNvPr id="174092" name="Text Box 12"/>
            <p:cNvSpPr txBox="1">
              <a:spLocks noChangeArrowheads="1"/>
            </p:cNvSpPr>
            <p:nvPr/>
          </p:nvSpPr>
          <p:spPr bwMode="auto">
            <a:xfrm>
              <a:off x="2880" y="1824"/>
              <a:ext cx="3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altLang="fr-FR">
                  <a:solidFill>
                    <a:schemeClr val="bg2"/>
                  </a:solidFill>
                </a:rPr>
                <a:t>50</a:t>
              </a:r>
              <a:endParaRPr lang="fr-FR" altLang="fr-FR"/>
            </a:p>
          </p:txBody>
        </p:sp>
      </p:grpSp>
      <p:grpSp>
        <p:nvGrpSpPr>
          <p:cNvPr id="174093" name="Group 13"/>
          <p:cNvGrpSpPr>
            <a:grpSpLocks/>
          </p:cNvGrpSpPr>
          <p:nvPr/>
        </p:nvGrpSpPr>
        <p:grpSpPr bwMode="auto">
          <a:xfrm>
            <a:off x="1600200" y="3581400"/>
            <a:ext cx="3613150" cy="457200"/>
            <a:chOff x="1008" y="2256"/>
            <a:chExt cx="2276" cy="288"/>
          </a:xfrm>
        </p:grpSpPr>
        <p:sp>
          <p:nvSpPr>
            <p:cNvPr id="174094" name="Text Box 14"/>
            <p:cNvSpPr txBox="1">
              <a:spLocks noChangeArrowheads="1"/>
            </p:cNvSpPr>
            <p:nvPr/>
          </p:nvSpPr>
          <p:spPr bwMode="auto">
            <a:xfrm>
              <a:off x="1008" y="2256"/>
              <a:ext cx="44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altLang="fr-FR">
                  <a:solidFill>
                    <a:schemeClr val="bg2"/>
                  </a:solidFill>
                </a:rPr>
                <a:t>2Dh</a:t>
              </a:r>
            </a:p>
          </p:txBody>
        </p:sp>
        <p:sp>
          <p:nvSpPr>
            <p:cNvPr id="174095" name="Text Box 15"/>
            <p:cNvSpPr txBox="1">
              <a:spLocks noChangeArrowheads="1"/>
            </p:cNvSpPr>
            <p:nvPr/>
          </p:nvSpPr>
          <p:spPr bwMode="auto">
            <a:xfrm>
              <a:off x="1584" y="2256"/>
              <a:ext cx="40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altLang="fr-FR">
                  <a:solidFill>
                    <a:schemeClr val="bg2"/>
                  </a:solidFill>
                </a:rPr>
                <a:t>150</a:t>
              </a:r>
              <a:endParaRPr lang="fr-FR" altLang="fr-FR"/>
            </a:p>
          </p:txBody>
        </p:sp>
        <p:sp>
          <p:nvSpPr>
            <p:cNvPr id="174096" name="Text Box 16"/>
            <p:cNvSpPr txBox="1">
              <a:spLocks noChangeArrowheads="1"/>
            </p:cNvSpPr>
            <p:nvPr/>
          </p:nvSpPr>
          <p:spPr bwMode="auto">
            <a:xfrm>
              <a:off x="2256" y="2256"/>
              <a:ext cx="44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altLang="fr-FR">
                  <a:solidFill>
                    <a:schemeClr val="bg2"/>
                  </a:solidFill>
                </a:rPr>
                <a:t>3Dh</a:t>
              </a:r>
              <a:endParaRPr lang="fr-FR" altLang="fr-FR"/>
            </a:p>
          </p:txBody>
        </p:sp>
        <p:sp>
          <p:nvSpPr>
            <p:cNvPr id="174097" name="Text Box 17"/>
            <p:cNvSpPr txBox="1">
              <a:spLocks noChangeArrowheads="1"/>
            </p:cNvSpPr>
            <p:nvPr/>
          </p:nvSpPr>
          <p:spPr bwMode="auto">
            <a:xfrm>
              <a:off x="2880" y="2256"/>
              <a:ext cx="40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altLang="fr-FR">
                  <a:solidFill>
                    <a:schemeClr val="bg2"/>
                  </a:solidFill>
                </a:rPr>
                <a:t>100</a:t>
              </a:r>
              <a:endParaRPr lang="fr-FR" altLang="fr-FR"/>
            </a:p>
          </p:txBody>
        </p:sp>
      </p:grpSp>
      <p:grpSp>
        <p:nvGrpSpPr>
          <p:cNvPr id="174098" name="Group 18"/>
          <p:cNvGrpSpPr>
            <a:grpSpLocks/>
          </p:cNvGrpSpPr>
          <p:nvPr/>
        </p:nvGrpSpPr>
        <p:grpSpPr bwMode="auto">
          <a:xfrm>
            <a:off x="1600200" y="4343400"/>
            <a:ext cx="3613150" cy="457200"/>
            <a:chOff x="1008" y="2736"/>
            <a:chExt cx="2276" cy="288"/>
          </a:xfrm>
        </p:grpSpPr>
        <p:sp>
          <p:nvSpPr>
            <p:cNvPr id="174099" name="Text Box 19"/>
            <p:cNvSpPr txBox="1">
              <a:spLocks noChangeArrowheads="1"/>
            </p:cNvSpPr>
            <p:nvPr/>
          </p:nvSpPr>
          <p:spPr bwMode="auto">
            <a:xfrm>
              <a:off x="1008" y="2736"/>
              <a:ext cx="44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altLang="fr-FR">
                  <a:solidFill>
                    <a:schemeClr val="bg2"/>
                  </a:solidFill>
                </a:rPr>
                <a:t>3Dh</a:t>
              </a:r>
            </a:p>
          </p:txBody>
        </p:sp>
        <p:sp>
          <p:nvSpPr>
            <p:cNvPr id="174100" name="Text Box 20"/>
            <p:cNvSpPr txBox="1">
              <a:spLocks noChangeArrowheads="1"/>
            </p:cNvSpPr>
            <p:nvPr/>
          </p:nvSpPr>
          <p:spPr bwMode="auto">
            <a:xfrm>
              <a:off x="1584" y="2736"/>
              <a:ext cx="40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altLang="fr-FR">
                  <a:solidFill>
                    <a:schemeClr val="bg2"/>
                  </a:solidFill>
                </a:rPr>
                <a:t>200</a:t>
              </a:r>
              <a:endParaRPr lang="fr-FR" altLang="fr-FR"/>
            </a:p>
          </p:txBody>
        </p:sp>
        <p:sp>
          <p:nvSpPr>
            <p:cNvPr id="174101" name="Text Box 21"/>
            <p:cNvSpPr txBox="1">
              <a:spLocks noChangeArrowheads="1"/>
            </p:cNvSpPr>
            <p:nvPr/>
          </p:nvSpPr>
          <p:spPr bwMode="auto">
            <a:xfrm>
              <a:off x="2256" y="2736"/>
              <a:ext cx="44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altLang="fr-FR">
                  <a:solidFill>
                    <a:schemeClr val="bg2"/>
                  </a:solidFill>
                </a:rPr>
                <a:t>4Dh</a:t>
              </a:r>
              <a:endParaRPr lang="fr-FR" altLang="fr-FR"/>
            </a:p>
          </p:txBody>
        </p:sp>
        <p:sp>
          <p:nvSpPr>
            <p:cNvPr id="174102" name="Text Box 22"/>
            <p:cNvSpPr txBox="1">
              <a:spLocks noChangeArrowheads="1"/>
            </p:cNvSpPr>
            <p:nvPr/>
          </p:nvSpPr>
          <p:spPr bwMode="auto">
            <a:xfrm>
              <a:off x="2880" y="2736"/>
              <a:ext cx="40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altLang="fr-FR">
                  <a:solidFill>
                    <a:schemeClr val="bg2"/>
                  </a:solidFill>
                </a:rPr>
                <a:t>150</a:t>
              </a:r>
              <a:endParaRPr lang="fr-FR" altLang="fr-FR"/>
            </a:p>
          </p:txBody>
        </p:sp>
      </p:grpSp>
      <p:sp>
        <p:nvSpPr>
          <p:cNvPr id="174103" name="Text Box 23"/>
          <p:cNvSpPr txBox="1">
            <a:spLocks noChangeArrowheads="1"/>
          </p:cNvSpPr>
          <p:nvPr/>
        </p:nvSpPr>
        <p:spPr bwMode="auto">
          <a:xfrm>
            <a:off x="5638800" y="2895600"/>
            <a:ext cx="1014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altLang="fr-FR">
                <a:solidFill>
                  <a:schemeClr val="bg2"/>
                </a:solidFill>
              </a:rPr>
              <a:t>200Dh</a:t>
            </a:r>
            <a:endParaRPr lang="fr-FR" altLang="fr-FR"/>
          </a:p>
        </p:txBody>
      </p:sp>
      <p:sp>
        <p:nvSpPr>
          <p:cNvPr id="174104" name="Text Box 24"/>
          <p:cNvSpPr txBox="1">
            <a:spLocks noChangeArrowheads="1"/>
          </p:cNvSpPr>
          <p:nvPr/>
        </p:nvSpPr>
        <p:spPr bwMode="auto">
          <a:xfrm>
            <a:off x="5638800" y="3581400"/>
            <a:ext cx="1014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altLang="fr-FR">
                <a:solidFill>
                  <a:schemeClr val="bg2"/>
                </a:solidFill>
              </a:rPr>
              <a:t>600Dh</a:t>
            </a:r>
            <a:endParaRPr lang="fr-FR" altLang="fr-FR"/>
          </a:p>
        </p:txBody>
      </p:sp>
      <p:sp>
        <p:nvSpPr>
          <p:cNvPr id="174105" name="Text Box 25"/>
          <p:cNvSpPr txBox="1">
            <a:spLocks noChangeArrowheads="1"/>
          </p:cNvSpPr>
          <p:nvPr/>
        </p:nvSpPr>
        <p:spPr bwMode="auto">
          <a:xfrm>
            <a:off x="5562600" y="4343400"/>
            <a:ext cx="1166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altLang="fr-FR">
                <a:solidFill>
                  <a:schemeClr val="bg2"/>
                </a:solidFill>
              </a:rPr>
              <a:t>1200Dh</a:t>
            </a:r>
            <a:endParaRPr lang="fr-FR" altLang="fr-FR"/>
          </a:p>
        </p:txBody>
      </p:sp>
      <p:sp>
        <p:nvSpPr>
          <p:cNvPr id="174106" name="Text Box 26"/>
          <p:cNvSpPr txBox="1">
            <a:spLocks noChangeArrowheads="1"/>
          </p:cNvSpPr>
          <p:nvPr/>
        </p:nvSpPr>
        <p:spPr bwMode="auto">
          <a:xfrm>
            <a:off x="6858000" y="2895600"/>
            <a:ext cx="1014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altLang="fr-FR">
                <a:solidFill>
                  <a:schemeClr val="bg2"/>
                </a:solidFill>
              </a:rPr>
              <a:t>200Dh</a:t>
            </a:r>
            <a:endParaRPr lang="fr-FR" altLang="fr-FR"/>
          </a:p>
        </p:txBody>
      </p:sp>
      <p:sp>
        <p:nvSpPr>
          <p:cNvPr id="174107" name="Text Box 27"/>
          <p:cNvSpPr txBox="1">
            <a:spLocks noChangeArrowheads="1"/>
          </p:cNvSpPr>
          <p:nvPr/>
        </p:nvSpPr>
        <p:spPr bwMode="auto">
          <a:xfrm>
            <a:off x="6858000" y="3581400"/>
            <a:ext cx="1014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altLang="fr-FR">
                <a:solidFill>
                  <a:schemeClr val="bg2"/>
                </a:solidFill>
              </a:rPr>
              <a:t>350Dh</a:t>
            </a:r>
            <a:endParaRPr lang="fr-FR" altLang="fr-FR"/>
          </a:p>
        </p:txBody>
      </p:sp>
      <p:sp>
        <p:nvSpPr>
          <p:cNvPr id="174108" name="Text Box 28"/>
          <p:cNvSpPr txBox="1">
            <a:spLocks noChangeArrowheads="1"/>
          </p:cNvSpPr>
          <p:nvPr/>
        </p:nvSpPr>
        <p:spPr bwMode="auto">
          <a:xfrm>
            <a:off x="6858000" y="4343400"/>
            <a:ext cx="1014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altLang="fr-FR">
                <a:solidFill>
                  <a:schemeClr val="bg2"/>
                </a:solidFill>
              </a:rPr>
              <a:t>500Dh</a:t>
            </a:r>
            <a:endParaRPr lang="fr-FR" altLang="fr-FR"/>
          </a:p>
        </p:txBody>
      </p:sp>
      <p:sp>
        <p:nvSpPr>
          <p:cNvPr id="174109" name="Text Box 29"/>
          <p:cNvSpPr txBox="1">
            <a:spLocks noChangeArrowheads="1"/>
          </p:cNvSpPr>
          <p:nvPr/>
        </p:nvSpPr>
        <p:spPr bwMode="auto">
          <a:xfrm>
            <a:off x="7848600" y="28956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altLang="fr-FR">
                <a:solidFill>
                  <a:schemeClr val="bg2"/>
                </a:solidFill>
              </a:rPr>
              <a:t>100</a:t>
            </a:r>
            <a:endParaRPr lang="fr-FR" altLang="fr-FR"/>
          </a:p>
        </p:txBody>
      </p:sp>
      <p:sp>
        <p:nvSpPr>
          <p:cNvPr id="174110" name="Text Box 30"/>
          <p:cNvSpPr txBox="1">
            <a:spLocks noChangeArrowheads="1"/>
          </p:cNvSpPr>
          <p:nvPr/>
        </p:nvSpPr>
        <p:spPr bwMode="auto">
          <a:xfrm>
            <a:off x="7848600" y="35814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altLang="fr-FR">
                <a:solidFill>
                  <a:schemeClr val="bg2"/>
                </a:solidFill>
              </a:rPr>
              <a:t>171</a:t>
            </a:r>
            <a:endParaRPr lang="fr-FR" altLang="fr-FR"/>
          </a:p>
        </p:txBody>
      </p:sp>
      <p:sp>
        <p:nvSpPr>
          <p:cNvPr id="174111" name="Text Box 31"/>
          <p:cNvSpPr txBox="1">
            <a:spLocks noChangeArrowheads="1"/>
          </p:cNvSpPr>
          <p:nvPr/>
        </p:nvSpPr>
        <p:spPr bwMode="auto">
          <a:xfrm>
            <a:off x="7848600" y="43434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altLang="fr-FR">
                <a:solidFill>
                  <a:schemeClr val="bg2"/>
                </a:solidFill>
              </a:rPr>
              <a:t>240</a:t>
            </a:r>
            <a:endParaRPr lang="fr-FR" altLang="fr-FR"/>
          </a:p>
        </p:txBody>
      </p:sp>
      <p:sp>
        <p:nvSpPr>
          <p:cNvPr id="174112" name="Text Box 32"/>
          <p:cNvSpPr txBox="1">
            <a:spLocks noChangeArrowheads="1"/>
          </p:cNvSpPr>
          <p:nvPr/>
        </p:nvSpPr>
        <p:spPr bwMode="auto">
          <a:xfrm>
            <a:off x="1812925" y="5908675"/>
            <a:ext cx="5854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altLang="fr-FR" b="1" i="1">
                <a:solidFill>
                  <a:srgbClr val="FFFFCC"/>
                </a:solidFill>
              </a:rPr>
              <a:t>* : en choisissant 2003 comme année de base</a:t>
            </a:r>
          </a:p>
        </p:txBody>
      </p:sp>
      <p:sp>
        <p:nvSpPr>
          <p:cNvPr id="174113" name="Text Box 33"/>
          <p:cNvSpPr txBox="1">
            <a:spLocks noChangeArrowheads="1"/>
          </p:cNvSpPr>
          <p:nvPr/>
        </p:nvSpPr>
        <p:spPr bwMode="auto">
          <a:xfrm>
            <a:off x="8169275" y="44450"/>
            <a:ext cx="865188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CA" altLang="fr-FR" sz="1600">
                <a:latin typeface="Times" pitchFamily="18" charset="0"/>
              </a:rPr>
              <a:t>Tab. </a:t>
            </a:r>
            <a:r>
              <a:rPr lang="fr-FR" altLang="fr-FR" sz="1600">
                <a:latin typeface="Times" pitchFamily="18" charset="0"/>
              </a:rPr>
              <a:t>5</a:t>
            </a:r>
            <a:r>
              <a:rPr lang="fr-CA" altLang="fr-FR" sz="1600">
                <a:latin typeface="Times" pitchFamily="18" charset="0"/>
              </a:rPr>
              <a:t>.2</a:t>
            </a:r>
            <a:endParaRPr lang="fr-CA" altLang="fr-FR">
              <a:latin typeface="Times" pitchFamily="18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4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4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4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4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4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4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4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4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4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4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7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7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74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74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4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74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74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7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7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74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74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74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74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3" grpId="0" autoUpdateAnimBg="0"/>
      <p:bldP spid="174104" grpId="0" autoUpdateAnimBg="0"/>
      <p:bldP spid="174105" grpId="0" autoUpdateAnimBg="0"/>
      <p:bldP spid="174106" grpId="0" autoUpdateAnimBg="0"/>
      <p:bldP spid="174107" grpId="0" autoUpdateAnimBg="0"/>
      <p:bldP spid="174108" grpId="0" autoUpdateAnimBg="0"/>
      <p:bldP spid="174109" grpId="0" autoUpdateAnimBg="0"/>
      <p:bldP spid="174110" grpId="0" autoUpdateAnimBg="0"/>
      <p:bldP spid="17411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570E2-9DAA-47F9-A6FE-73570EFEB9FD}" type="slidenum">
              <a:rPr lang="fr-FR" altLang="en-GB"/>
              <a:pPr/>
              <a:t>4</a:t>
            </a:fld>
            <a:endParaRPr lang="fr-FR" altLang="en-GB"/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49275"/>
            <a:ext cx="7772400" cy="554672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fr-FR" sz="2400" b="1">
                <a:solidFill>
                  <a:srgbClr val="EEFDE3"/>
                </a:solidFill>
              </a:rPr>
              <a:t>La macroéconomie répond à des questions telles que :</a:t>
            </a:r>
          </a:p>
          <a:p>
            <a:pPr>
              <a:lnSpc>
                <a:spcPct val="90000"/>
              </a:lnSpc>
              <a:buFontTx/>
              <a:buNone/>
            </a:pPr>
            <a:endParaRPr lang="fr-FR" sz="2400" b="1">
              <a:solidFill>
                <a:srgbClr val="EEFDE3"/>
              </a:solidFill>
            </a:endParaRPr>
          </a:p>
          <a:p>
            <a:pPr>
              <a:lnSpc>
                <a:spcPct val="90000"/>
              </a:lnSpc>
            </a:pPr>
            <a:r>
              <a:rPr lang="fr-FR" sz="2400" b="1">
                <a:solidFill>
                  <a:srgbClr val="FFFFF7"/>
                </a:solidFill>
              </a:rPr>
              <a:t>Pourquoi est-ce que le revenu moyen par tête est élevé dans certains pays et bas dans d’autres?</a:t>
            </a:r>
          </a:p>
          <a:p>
            <a:pPr>
              <a:lnSpc>
                <a:spcPct val="90000"/>
              </a:lnSpc>
            </a:pPr>
            <a:endParaRPr lang="fr-FR" sz="2400" b="1">
              <a:solidFill>
                <a:srgbClr val="FFFFF7"/>
              </a:solidFill>
            </a:endParaRPr>
          </a:p>
          <a:p>
            <a:pPr>
              <a:lnSpc>
                <a:spcPct val="90000"/>
              </a:lnSpc>
            </a:pPr>
            <a:r>
              <a:rPr lang="fr-FR" sz="2400" b="1">
                <a:solidFill>
                  <a:srgbClr val="FFFFF7"/>
                </a:solidFill>
              </a:rPr>
              <a:t>Pourquoi est-ce que les prix ont augmenté rapidement durant certaines périodes de l’histoire et pourquoi ils n’augmentent plus depuis quelque temps?</a:t>
            </a:r>
          </a:p>
          <a:p>
            <a:pPr>
              <a:lnSpc>
                <a:spcPct val="90000"/>
              </a:lnSpc>
            </a:pPr>
            <a:endParaRPr lang="fr-FR" sz="2400" b="1">
              <a:solidFill>
                <a:srgbClr val="FFFFF7"/>
              </a:solidFill>
            </a:endParaRPr>
          </a:p>
          <a:p>
            <a:pPr>
              <a:lnSpc>
                <a:spcPct val="90000"/>
              </a:lnSpc>
            </a:pPr>
            <a:r>
              <a:rPr lang="fr-FR" sz="2400" b="1">
                <a:solidFill>
                  <a:srgbClr val="FFFFF7"/>
                </a:solidFill>
              </a:rPr>
              <a:t>Pourquoi la production et l’emploi s’accroissent pendant certaines années et diminuent pendant d’autres?</a:t>
            </a:r>
          </a:p>
          <a:p>
            <a:pPr>
              <a:lnSpc>
                <a:spcPct val="90000"/>
              </a:lnSpc>
            </a:pPr>
            <a:endParaRPr lang="fr-FR" sz="2400" b="1">
              <a:solidFill>
                <a:srgbClr val="FFFFF7"/>
              </a:solidFill>
            </a:endParaRPr>
          </a:p>
          <a:p>
            <a:pPr>
              <a:lnSpc>
                <a:spcPct val="90000"/>
              </a:lnSpc>
            </a:pPr>
            <a:r>
              <a:rPr lang="fr-FR" sz="2400" b="1">
                <a:solidFill>
                  <a:srgbClr val="FFFFF7"/>
                </a:solidFill>
              </a:rPr>
              <a:t>Pourquoi Le Maroc a un problème de croissance?</a:t>
            </a:r>
          </a:p>
          <a:p>
            <a:pPr>
              <a:lnSpc>
                <a:spcPct val="90000"/>
              </a:lnSpc>
            </a:pPr>
            <a:endParaRPr lang="fr-FR" sz="2400" b="1">
              <a:solidFill>
                <a:srgbClr val="FFFFF7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2F3DF-A4B3-4AEC-99EC-D59EAED84462}" type="slidenum">
              <a:rPr lang="fr-FR" altLang="en-GB"/>
              <a:pPr/>
              <a:t>40</a:t>
            </a:fld>
            <a:endParaRPr lang="fr-FR" altLang="en-GB"/>
          </a:p>
        </p:txBody>
      </p:sp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458200" cy="608013"/>
          </a:xfrm>
        </p:spPr>
        <p:txBody>
          <a:bodyPr/>
          <a:lstStyle/>
          <a:p>
            <a:r>
              <a:rPr lang="fr-CA" sz="2800" b="1" u="sng">
                <a:solidFill>
                  <a:srgbClr val="FFEBEB"/>
                </a:solidFill>
              </a:rPr>
              <a:t>Exemple Des PIB réel et nominal dans une Economie</a:t>
            </a:r>
          </a:p>
        </p:txBody>
      </p:sp>
      <p:pic>
        <p:nvPicPr>
          <p:cNvPr id="175107" name="Picture 3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84213" y="911225"/>
            <a:ext cx="7991475" cy="5534025"/>
          </a:xfrm>
          <a:solidFill>
            <a:schemeClr val="tx1"/>
          </a:solidFill>
          <a:ln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0B564-7698-472D-9CE3-BC8B771E8313}" type="slidenum">
              <a:rPr lang="fr-FR" altLang="en-GB"/>
              <a:pPr/>
              <a:t>41</a:t>
            </a:fld>
            <a:endParaRPr lang="fr-FR" altLang="en-GB"/>
          </a:p>
        </p:txBody>
      </p:sp>
      <p:sp>
        <p:nvSpPr>
          <p:cNvPr id="210948" name="Rectangle 4"/>
          <p:cNvSpPr>
            <a:spLocks noGrp="1" noChangeArrowheads="1"/>
          </p:cNvSpPr>
          <p:nvPr>
            <p:ph type="title"/>
          </p:nvPr>
        </p:nvSpPr>
        <p:spPr>
          <a:xfrm>
            <a:off x="179388" y="1628775"/>
            <a:ext cx="8458200" cy="2663825"/>
          </a:xfrm>
          <a:noFill/>
          <a:ln/>
        </p:spPr>
        <p:txBody>
          <a:bodyPr/>
          <a:lstStyle/>
          <a:p>
            <a:r>
              <a:rPr lang="fr-FR" altLang="fr-FR" b="1"/>
              <a:t>II - Le taux de croissance économique</a:t>
            </a:r>
          </a:p>
        </p:txBody>
      </p:sp>
    </p:spTree>
  </p:cSld>
  <p:clrMapOvr>
    <a:masterClrMapping/>
  </p:clrMapOvr>
  <p:transition spd="med">
    <p:wipe dir="r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061F-921D-402A-A2E3-ACE6B48C9A1E}" type="slidenum">
              <a:rPr lang="fr-FR" altLang="en-GB"/>
              <a:pPr/>
              <a:t>42</a:t>
            </a:fld>
            <a:endParaRPr lang="fr-FR" altLang="en-GB"/>
          </a:p>
        </p:txBody>
      </p:sp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458200" cy="1143000"/>
          </a:xfrm>
        </p:spPr>
        <p:txBody>
          <a:bodyPr/>
          <a:lstStyle/>
          <a:p>
            <a:r>
              <a:rPr lang="fr-FR" altLang="fr-FR" i="1">
                <a:solidFill>
                  <a:srgbClr val="FFEBEB"/>
                </a:solidFill>
              </a:rPr>
              <a:t>Le taux de croissance économique</a:t>
            </a:r>
          </a:p>
        </p:txBody>
      </p:sp>
      <p:sp>
        <p:nvSpPr>
          <p:cNvPr id="176132" name="Rectangle 4"/>
          <p:cNvSpPr>
            <a:spLocks noChangeArrowheads="1"/>
          </p:cNvSpPr>
          <p:nvPr/>
        </p:nvSpPr>
        <p:spPr bwMode="auto">
          <a:xfrm>
            <a:off x="611188" y="2205038"/>
            <a:ext cx="8153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fr-FR" altLang="fr-FR" sz="3200" b="1">
                <a:latin typeface="Times" pitchFamily="18" charset="0"/>
              </a:rPr>
              <a:t>Le taux de croissance (TC) mesure l’évolution de la production dans le temps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fr-FR" altLang="fr-FR" sz="3200" b="1">
                <a:latin typeface="Times" pitchFamily="18" charset="0"/>
              </a:rPr>
              <a:t>Il permet de mesurer le pourcentage d’augmentation du P.I.B entre deux dates différentes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FDC95-80E5-479B-BCFB-99267052F316}" type="slidenum">
              <a:rPr lang="fr-FR" altLang="en-GB"/>
              <a:pPr/>
              <a:t>43</a:t>
            </a:fld>
            <a:endParaRPr lang="fr-FR" altLang="en-GB"/>
          </a:p>
        </p:txBody>
      </p:sp>
      <p:sp>
        <p:nvSpPr>
          <p:cNvPr id="211972" name="Text Box 4"/>
          <p:cNvSpPr txBox="1">
            <a:spLocks noChangeArrowheads="1"/>
          </p:cNvSpPr>
          <p:nvPr>
            <p:ph type="body" idx="1"/>
          </p:nvPr>
        </p:nvSpPr>
        <p:spPr>
          <a:xfrm>
            <a:off x="684213" y="2924175"/>
            <a:ext cx="7772400" cy="1046163"/>
          </a:xfrm>
          <a:noFill/>
          <a:ln/>
        </p:spPr>
        <p:txBody>
          <a:bodyPr/>
          <a:lstStyle/>
          <a:p>
            <a:r>
              <a:rPr lang="fr-FR" altLang="fr-FR"/>
              <a:t>Le T.C est normalement, calculé sur un an</a:t>
            </a:r>
          </a:p>
          <a:p>
            <a:endParaRPr lang="fr-FR" altLang="fr-FR"/>
          </a:p>
          <a:p>
            <a:endParaRPr lang="fr-CA" altLang="fr-FR"/>
          </a:p>
          <a:p>
            <a:endParaRPr lang="fr-FR" altLang="fr-FR"/>
          </a:p>
        </p:txBody>
      </p:sp>
      <p:sp>
        <p:nvSpPr>
          <p:cNvPr id="211973" name="Text Box 5"/>
          <p:cNvSpPr txBox="1">
            <a:spLocks noChangeArrowheads="1"/>
          </p:cNvSpPr>
          <p:nvPr/>
        </p:nvSpPr>
        <p:spPr bwMode="auto">
          <a:xfrm>
            <a:off x="179388" y="836613"/>
            <a:ext cx="8964612" cy="1563687"/>
          </a:xfrm>
          <a:prstGeom prst="rect">
            <a:avLst/>
          </a:prstGeom>
          <a:solidFill>
            <a:srgbClr val="EEFDE3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fr-CA" altLang="fr-FR" sz="3200" b="1">
              <a:solidFill>
                <a:schemeClr val="bg2"/>
              </a:solidFill>
            </a:endParaRPr>
          </a:p>
          <a:p>
            <a:r>
              <a:rPr lang="fr-CA" altLang="fr-FR" sz="3200" b="1">
                <a:solidFill>
                  <a:schemeClr val="bg2"/>
                </a:solidFill>
              </a:rPr>
              <a:t>TC = ( PIB réel</a:t>
            </a:r>
            <a:r>
              <a:rPr lang="fr-CA" altLang="fr-FR" sz="3200" b="1" baseline="-25000">
                <a:solidFill>
                  <a:schemeClr val="hlink"/>
                </a:solidFill>
              </a:rPr>
              <a:t>t</a:t>
            </a:r>
            <a:r>
              <a:rPr lang="fr-CA" altLang="fr-FR" sz="3200" b="1">
                <a:solidFill>
                  <a:schemeClr val="bg2"/>
                </a:solidFill>
              </a:rPr>
              <a:t> - PIB réel</a:t>
            </a:r>
            <a:r>
              <a:rPr lang="fr-CA" altLang="fr-FR" sz="3200" b="1" baseline="-25000">
                <a:solidFill>
                  <a:schemeClr val="hlink"/>
                </a:solidFill>
              </a:rPr>
              <a:t>(t-1)</a:t>
            </a:r>
            <a:r>
              <a:rPr lang="fr-CA" altLang="fr-FR" sz="3200" b="1" baseline="-25000">
                <a:solidFill>
                  <a:schemeClr val="bg2"/>
                </a:solidFill>
              </a:rPr>
              <a:t> </a:t>
            </a:r>
            <a:r>
              <a:rPr lang="fr-CA" altLang="fr-FR" sz="3200" b="1">
                <a:solidFill>
                  <a:schemeClr val="bg2"/>
                </a:solidFill>
              </a:rPr>
              <a:t>) / PIB réel</a:t>
            </a:r>
            <a:r>
              <a:rPr lang="fr-CA" altLang="fr-FR" sz="3200" b="1" baseline="-25000">
                <a:solidFill>
                  <a:schemeClr val="hlink"/>
                </a:solidFill>
              </a:rPr>
              <a:t>(t-1)</a:t>
            </a:r>
            <a:r>
              <a:rPr lang="fr-CA" altLang="fr-FR" sz="3200" b="1" baseline="-25000">
                <a:solidFill>
                  <a:schemeClr val="bg2"/>
                </a:solidFill>
              </a:rPr>
              <a:t> </a:t>
            </a:r>
            <a:r>
              <a:rPr lang="fr-CA" altLang="fr-FR" sz="3200" b="1">
                <a:solidFill>
                  <a:schemeClr val="bg2"/>
                </a:solidFill>
              </a:rPr>
              <a:t>) * 100</a:t>
            </a:r>
          </a:p>
          <a:p>
            <a:r>
              <a:rPr lang="fr-CA" altLang="fr-FR" sz="3200" b="1">
                <a:solidFill>
                  <a:schemeClr val="bg2"/>
                </a:solidFill>
              </a:rPr>
              <a:t> </a:t>
            </a:r>
            <a:endParaRPr lang="fr-FR" altLang="fr-FR" sz="3200" b="1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823A9-5150-4F44-ABA2-6E422A4620F9}" type="slidenum">
              <a:rPr lang="fr-FR" altLang="en-GB"/>
              <a:pPr/>
              <a:t>44</a:t>
            </a:fld>
            <a:endParaRPr lang="fr-FR" altLang="en-GB"/>
          </a:p>
        </p:txBody>
      </p:sp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476250"/>
            <a:ext cx="8640763" cy="1028700"/>
          </a:xfrm>
        </p:spPr>
        <p:txBody>
          <a:bodyPr/>
          <a:lstStyle/>
          <a:p>
            <a:r>
              <a:rPr lang="fr-FR" altLang="fr-FR" sz="4000" b="1">
                <a:solidFill>
                  <a:srgbClr val="FFEBEB"/>
                </a:solidFill>
              </a:rPr>
              <a:t>Exemple de calcul</a:t>
            </a:r>
            <a:br>
              <a:rPr lang="fr-FR" altLang="fr-FR" sz="4000" b="1">
                <a:solidFill>
                  <a:srgbClr val="FFEBEB"/>
                </a:solidFill>
              </a:rPr>
            </a:br>
            <a:r>
              <a:rPr lang="fr-FR" altLang="fr-FR" sz="4000" b="1">
                <a:solidFill>
                  <a:srgbClr val="FFEBEB"/>
                </a:solidFill>
              </a:rPr>
              <a:t>du taux de croissance</a:t>
            </a:r>
          </a:p>
        </p:txBody>
      </p:sp>
      <p:sp>
        <p:nvSpPr>
          <p:cNvPr id="177155" name="Text Box 3"/>
          <p:cNvSpPr txBox="1">
            <a:spLocks noChangeArrowheads="1"/>
          </p:cNvSpPr>
          <p:nvPr/>
        </p:nvSpPr>
        <p:spPr bwMode="auto">
          <a:xfrm>
            <a:off x="971550" y="5589588"/>
            <a:ext cx="6953250" cy="46672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CA" altLang="fr-FR" b="1"/>
              <a:t>((1 280 000 – 1 150 000) / 1 150 000) * 100 = 11.30 %</a:t>
            </a:r>
            <a:endParaRPr lang="fr-FR" altLang="fr-FR" b="1"/>
          </a:p>
        </p:txBody>
      </p:sp>
      <p:sp>
        <p:nvSpPr>
          <p:cNvPr id="177156" name="Rectangle 4"/>
          <p:cNvSpPr>
            <a:spLocks noChangeArrowheads="1"/>
          </p:cNvSpPr>
          <p:nvPr/>
        </p:nvSpPr>
        <p:spPr bwMode="auto">
          <a:xfrm>
            <a:off x="468313" y="1916113"/>
            <a:ext cx="8424862" cy="251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fr-FR" altLang="fr-FR" sz="2800" b="1">
                <a:latin typeface="Times" pitchFamily="18" charset="0"/>
              </a:rPr>
              <a:t>	Taux de croissance au </a:t>
            </a:r>
            <a:r>
              <a:rPr lang="fr-FR" altLang="fr-FR" sz="2800" b="1">
                <a:solidFill>
                  <a:schemeClr val="tx2"/>
                </a:solidFill>
                <a:latin typeface="Times" pitchFamily="18" charset="0"/>
              </a:rPr>
              <a:t>X</a:t>
            </a:r>
            <a:r>
              <a:rPr lang="fr-FR" altLang="fr-FR" sz="2800" b="1">
                <a:latin typeface="Times" pitchFamily="18" charset="0"/>
              </a:rPr>
              <a:t> pour 2005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fr-FR" altLang="fr-FR" sz="2800" b="1">
                <a:latin typeface="Times" pitchFamily="18" charset="0"/>
              </a:rPr>
              <a:t>On compare le PIB réel de l’année 2005, à celui de la période précédente, soit 2004</a:t>
            </a:r>
            <a:r>
              <a:rPr lang="fr-FR" altLang="fr-FR" sz="3200" b="1">
                <a:latin typeface="Times" pitchFamily="18" charset="0"/>
              </a:rPr>
              <a:t>.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fr-FR" altLang="fr-FR" sz="2000" b="1">
                <a:solidFill>
                  <a:schemeClr val="tx2"/>
                </a:solidFill>
                <a:latin typeface="Times" pitchFamily="18" charset="0"/>
              </a:rPr>
              <a:t>PIB 2004 = </a:t>
            </a:r>
            <a:r>
              <a:rPr lang="fr-CA" altLang="fr-FR" sz="2000" b="1">
                <a:solidFill>
                  <a:schemeClr val="tx2"/>
                </a:solidFill>
                <a:latin typeface="Times" pitchFamily="18" charset="0"/>
              </a:rPr>
              <a:t>1 280 000 </a:t>
            </a:r>
            <a:endParaRPr lang="fr-FR" altLang="fr-FR" sz="2000" b="1">
              <a:solidFill>
                <a:schemeClr val="tx2"/>
              </a:solidFill>
              <a:latin typeface="Times" pitchFamily="18" charset="0"/>
            </a:endParaRP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fr-FR" altLang="fr-FR" sz="2000" b="1">
                <a:solidFill>
                  <a:schemeClr val="tx2"/>
                </a:solidFill>
                <a:latin typeface="Times" pitchFamily="18" charset="0"/>
              </a:rPr>
              <a:t>PIB 2005 = </a:t>
            </a:r>
            <a:r>
              <a:rPr lang="fr-CA" altLang="fr-FR" sz="2000" b="1">
                <a:solidFill>
                  <a:schemeClr val="tx2"/>
                </a:solidFill>
                <a:latin typeface="Times" pitchFamily="18" charset="0"/>
              </a:rPr>
              <a:t>1 150 000</a:t>
            </a:r>
            <a:endParaRPr lang="fr-FR" altLang="fr-FR" sz="2000" b="1">
              <a:solidFill>
                <a:schemeClr val="tx2"/>
              </a:solidFill>
              <a:latin typeface="Times" pitchFamily="18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fr-FR" altLang="fr-FR" sz="2800" b="1">
                <a:latin typeface="Times" pitchFamily="18" charset="0"/>
              </a:rPr>
              <a:t>En 2005, le taux de croissance fut de 11.30 %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A2887-EE4A-431E-9EA0-C2A0400B89AE}" type="slidenum">
              <a:rPr lang="fr-FR" altLang="en-GB"/>
              <a:pPr/>
              <a:t>45</a:t>
            </a:fld>
            <a:endParaRPr lang="fr-FR" altLang="en-GB"/>
          </a:p>
        </p:txBody>
      </p:sp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08275"/>
            <a:ext cx="8458200" cy="1524000"/>
          </a:xfrm>
        </p:spPr>
        <p:txBody>
          <a:bodyPr/>
          <a:lstStyle/>
          <a:p>
            <a:r>
              <a:rPr lang="fr-FR" altLang="fr-FR" b="1"/>
              <a:t>III - PIB et bien-être</a:t>
            </a:r>
            <a:endParaRPr lang="fr-FR" b="1"/>
          </a:p>
        </p:txBody>
      </p:sp>
    </p:spTree>
  </p:cSld>
  <p:clrMapOvr>
    <a:masterClrMapping/>
  </p:clrMapOvr>
  <p:transition spd="med">
    <p:wipe dir="r"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8CA26-60BB-4B9E-A01B-4AD951B82F3A}" type="slidenum">
              <a:rPr lang="fr-FR" altLang="en-GB"/>
              <a:pPr/>
              <a:t>46</a:t>
            </a:fld>
            <a:endParaRPr lang="fr-FR" altLang="en-GB"/>
          </a:p>
        </p:txBody>
      </p:sp>
      <p:pic>
        <p:nvPicPr>
          <p:cNvPr id="21402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404813"/>
            <a:ext cx="8642350" cy="5976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20A48-0F94-4BFE-B2D4-16C10874E05E}" type="slidenum">
              <a:rPr lang="fr-FR" altLang="en-GB"/>
              <a:pPr/>
              <a:t>47</a:t>
            </a:fld>
            <a:endParaRPr lang="fr-FR" altLang="en-GB"/>
          </a:p>
        </p:txBody>
      </p:sp>
      <p:sp>
        <p:nvSpPr>
          <p:cNvPr id="1802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292350"/>
            <a:ext cx="7772400" cy="3367088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endParaRPr lang="fr-CA" sz="44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>
              <a:lnSpc>
                <a:spcPct val="90000"/>
              </a:lnSpc>
            </a:pPr>
            <a:endParaRPr lang="fr-CA" sz="4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0227" name="Rectangle 3"/>
          <p:cNvSpPr>
            <a:spLocks noChangeArrowheads="1"/>
          </p:cNvSpPr>
          <p:nvPr/>
        </p:nvSpPr>
        <p:spPr bwMode="auto">
          <a:xfrm>
            <a:off x="611188" y="0"/>
            <a:ext cx="7986712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fr-CA" sz="2000" b="1" i="1">
                <a:solidFill>
                  <a:srgbClr val="FFEBEB"/>
                </a:solidFill>
                <a:latin typeface="Times" pitchFamily="18" charset="0"/>
              </a:rPr>
              <a:t>Les différences internationales de PIB et de qualité de vie</a:t>
            </a:r>
          </a:p>
        </p:txBody>
      </p:sp>
      <p:pic>
        <p:nvPicPr>
          <p:cNvPr id="180228" name="Picture 4" descr="T5-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49275"/>
            <a:ext cx="9144000" cy="6308725"/>
          </a:xfrm>
          <a:prstGeom prst="rect">
            <a:avLst/>
          </a:prstGeom>
          <a:noFill/>
          <a:effectLst>
            <a:outerShdw dist="35921" dir="2700000" algn="ctr" rotWithShape="0">
              <a:srgbClr val="808080"/>
            </a:outerShdw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83248-5292-49AE-8085-A52BCB4FBB1A}" type="slidenum">
              <a:rPr lang="fr-FR" altLang="en-GB"/>
              <a:pPr/>
              <a:t>48</a:t>
            </a:fld>
            <a:endParaRPr lang="fr-FR" altLang="en-GB"/>
          </a:p>
        </p:txBody>
      </p:sp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458200" cy="608013"/>
          </a:xfrm>
        </p:spPr>
        <p:txBody>
          <a:bodyPr/>
          <a:lstStyle/>
          <a:p>
            <a:r>
              <a:rPr lang="fr-CA" sz="4000"/>
              <a:t>PIB par habitant et espérance de vie</a:t>
            </a:r>
          </a:p>
        </p:txBody>
      </p:sp>
      <p:pic>
        <p:nvPicPr>
          <p:cNvPr id="182275" name="Picture 3" descr="weil_27789_c06f02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23850" y="836613"/>
            <a:ext cx="8351838" cy="5572125"/>
          </a:xfrm>
          <a:noFill/>
          <a:ln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7E54D-589E-4537-B640-1872E5C4F4BA}" type="slidenum">
              <a:rPr lang="fr-FR" altLang="en-GB"/>
              <a:pPr/>
              <a:t>49</a:t>
            </a:fld>
            <a:endParaRPr lang="fr-FR" altLang="en-GB"/>
          </a:p>
        </p:txBody>
      </p:sp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458200" cy="536575"/>
          </a:xfrm>
        </p:spPr>
        <p:txBody>
          <a:bodyPr/>
          <a:lstStyle/>
          <a:p>
            <a:r>
              <a:rPr lang="fr-CA" sz="4000"/>
              <a:t>PIB par habitant et pauvreté</a:t>
            </a:r>
          </a:p>
        </p:txBody>
      </p:sp>
      <p:pic>
        <p:nvPicPr>
          <p:cNvPr id="183299" name="Picture 3" descr="weil_27789_c13f06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50825" y="908050"/>
            <a:ext cx="8642350" cy="5492750"/>
          </a:xfrm>
          <a:noFill/>
          <a:ln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B6260-0F7D-4BC1-BBB4-08EC9EDC1149}" type="slidenum">
              <a:rPr lang="fr-FR" altLang="en-GB"/>
              <a:pPr/>
              <a:t>5</a:t>
            </a:fld>
            <a:endParaRPr lang="fr-FR" altLang="en-GB"/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b="1">
                <a:solidFill>
                  <a:srgbClr val="FFFFCC"/>
                </a:solidFill>
              </a:rPr>
              <a:t>Les trois grands problèmes macroéconomiques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492375"/>
            <a:ext cx="8496300" cy="30972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altLang="fr-FR" sz="2800" b="1">
                <a:solidFill>
                  <a:srgbClr val="FFEBEB"/>
                </a:solidFill>
              </a:rPr>
              <a:t>L’inflation</a:t>
            </a:r>
          </a:p>
          <a:p>
            <a:endParaRPr lang="fr-FR" altLang="fr-FR" sz="2800" b="1">
              <a:solidFill>
                <a:srgbClr val="FFEBEB"/>
              </a:solidFill>
            </a:endParaRPr>
          </a:p>
          <a:p>
            <a:r>
              <a:rPr lang="fr-FR" altLang="fr-FR" sz="2800" b="1">
                <a:solidFill>
                  <a:srgbClr val="FFEBEB"/>
                </a:solidFill>
              </a:rPr>
              <a:t>Le chômage</a:t>
            </a:r>
          </a:p>
          <a:p>
            <a:endParaRPr lang="fr-FR" altLang="fr-FR" sz="2800" b="1">
              <a:solidFill>
                <a:srgbClr val="FFEBEB"/>
              </a:solidFill>
            </a:endParaRPr>
          </a:p>
          <a:p>
            <a:r>
              <a:rPr lang="fr-FR" altLang="fr-FR" sz="2800" b="1">
                <a:solidFill>
                  <a:srgbClr val="FFEBEB"/>
                </a:solidFill>
              </a:rPr>
              <a:t>La croissance économique (et le niveau de vie)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C020D-4B7E-4836-A764-AA4E601C9C1D}" type="slidenum">
              <a:rPr lang="fr-FR" altLang="en-GB"/>
              <a:pPr/>
              <a:t>50</a:t>
            </a:fld>
            <a:endParaRPr lang="fr-FR" altLang="en-GB"/>
          </a:p>
        </p:txBody>
      </p:sp>
      <p:sp>
        <p:nvSpPr>
          <p:cNvPr id="234502" name="Rectangle 6"/>
          <p:cNvSpPr>
            <a:spLocks noGrp="1" noChangeArrowheads="1"/>
          </p:cNvSpPr>
          <p:nvPr>
            <p:ph type="title"/>
          </p:nvPr>
        </p:nvSpPr>
        <p:spPr>
          <a:xfrm>
            <a:off x="179388" y="2205038"/>
            <a:ext cx="8458200" cy="1728787"/>
          </a:xfrm>
        </p:spPr>
        <p:txBody>
          <a:bodyPr/>
          <a:lstStyle/>
          <a:p>
            <a:r>
              <a:rPr lang="fr-FR" sz="4800" b="1"/>
              <a:t>III – Le PNB</a:t>
            </a:r>
          </a:p>
        </p:txBody>
      </p:sp>
    </p:spTree>
  </p:cSld>
  <p:clrMapOvr>
    <a:masterClrMapping/>
  </p:clrMapOvr>
  <p:transition spd="med">
    <p:wipe dir="r"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E2B18-8A82-4E04-AFE8-9251758252FE}" type="slidenum">
              <a:rPr lang="fr-FR" altLang="en-GB"/>
              <a:pPr/>
              <a:t>51</a:t>
            </a:fld>
            <a:endParaRPr lang="fr-FR" altLang="en-GB"/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620713"/>
            <a:ext cx="8208962" cy="5545137"/>
          </a:xfrm>
        </p:spPr>
        <p:txBody>
          <a:bodyPr/>
          <a:lstStyle/>
          <a:p>
            <a:r>
              <a:rPr lang="fr-FR"/>
              <a:t>Le PNB est la valeur totale de la production finale de biens et de services des acteurs économiques d'un pays donné au cours d'une année donnée. </a:t>
            </a:r>
          </a:p>
          <a:p>
            <a:r>
              <a:rPr lang="fr-FR" b="1"/>
              <a:t>À la différence du </a:t>
            </a:r>
            <a:r>
              <a:rPr lang="fr-FR" b="1">
                <a:hlinkClick r:id="rId2" tooltip="Produit intérieur brut"/>
              </a:rPr>
              <a:t>PIB</a:t>
            </a:r>
            <a:r>
              <a:rPr lang="fr-FR" b="1"/>
              <a:t>,</a:t>
            </a:r>
            <a:r>
              <a:rPr lang="fr-FR"/>
              <a:t> le PNB inclut les revenus nets provenant de l'étranger, c'est-à-dire le rendement sur les investissements faits à l'étranger moins le rendement sur les investissements étrangers faits dans le pays. </a:t>
            </a:r>
          </a:p>
          <a:p>
            <a:r>
              <a:rPr lang="fr-FR" b="1" i="1" u="sng">
                <a:solidFill>
                  <a:srgbClr val="FFFFCC"/>
                </a:solidFill>
              </a:rPr>
              <a:t>Le PNB est national</a:t>
            </a:r>
            <a:r>
              <a:rPr lang="fr-FR"/>
              <a:t> </a:t>
            </a:r>
          </a:p>
        </p:txBody>
      </p:sp>
    </p:spTree>
  </p:cSld>
  <p:clrMapOvr>
    <a:masterClrMapping/>
  </p:clrMapOvr>
  <p:transition spd="med">
    <p:wipe dir="r"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5640B-10DA-4964-90FB-9AB986DA507D}" type="slidenum">
              <a:rPr lang="fr-FR" altLang="en-GB"/>
              <a:pPr/>
              <a:t>52</a:t>
            </a:fld>
            <a:endParaRPr lang="fr-FR" altLang="en-GB"/>
          </a:p>
        </p:txBody>
      </p:sp>
      <p:pic>
        <p:nvPicPr>
          <p:cNvPr id="23757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5179F-5375-4ABF-8FD3-E3888417D3DA}" type="slidenum">
              <a:rPr lang="fr-FR" altLang="en-GB"/>
              <a:pPr/>
              <a:t>6</a:t>
            </a:fld>
            <a:endParaRPr lang="fr-FR" altLang="en-GB"/>
          </a:p>
        </p:txBody>
      </p:sp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b="1" dirty="0"/>
              <a:t>Séance1 - Les Instruments de l’analyse macro-économique La mesure de l’activité économique : Le RN, le PIB, </a:t>
            </a:r>
            <a:r>
              <a:rPr lang="fr-FR" sz="2800" b="1" dirty="0" err="1"/>
              <a:t>LePNB</a:t>
            </a:r>
            <a:r>
              <a:rPr lang="fr-FR" sz="2800" b="1" dirty="0"/>
              <a:t/>
            </a:r>
            <a:br>
              <a:rPr lang="fr-FR" sz="2800" b="1" dirty="0"/>
            </a:br>
            <a:endParaRPr lang="fr-FR" sz="2800" b="1" dirty="0"/>
          </a:p>
        </p:txBody>
      </p:sp>
      <p:sp>
        <p:nvSpPr>
          <p:cNvPr id="243716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fr-FR" sz="2800" b="1" dirty="0">
                <a:solidFill>
                  <a:schemeClr val="tx2"/>
                </a:solidFill>
              </a:rPr>
              <a:t>Contenu 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r-FR" sz="2800" b="1" dirty="0"/>
              <a:t>- Détermination du taux de croissance économique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r-FR" sz="2800" b="1" dirty="0"/>
              <a:t>- Calcul du PIB nominal &amp; réel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r-FR" sz="2800" b="1" dirty="0"/>
              <a:t>- Distinction PIB / PNB	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r-FR" sz="2800" b="1" dirty="0">
                <a:solidFill>
                  <a:schemeClr val="tx2"/>
                </a:solidFill>
              </a:rPr>
              <a:t>Compétences développées</a:t>
            </a:r>
            <a:r>
              <a:rPr lang="fr-FR" sz="2800" b="1" dirty="0"/>
              <a:t> 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r-FR" sz="2800" b="1" dirty="0"/>
              <a:t>Maîtriser l’analyse de l’évolution de l’activité économique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6B977-2D36-4930-B523-7B851355D3B8}" type="slidenum">
              <a:rPr lang="fr-FR" altLang="en-GB"/>
              <a:pPr/>
              <a:t>7</a:t>
            </a:fld>
            <a:endParaRPr lang="fr-FR" altLang="en-GB"/>
          </a:p>
        </p:txBody>
      </p:sp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b="1" dirty="0"/>
              <a:t>Séance 2 : Les Instruments de l’analyse macro-économique</a:t>
            </a:r>
            <a:br>
              <a:rPr lang="fr-FR" sz="2800" b="1" dirty="0"/>
            </a:br>
            <a:r>
              <a:rPr lang="fr-FR" sz="2800" b="1" dirty="0"/>
              <a:t>	       La mesure du coût de la vie et du chômage </a:t>
            </a:r>
            <a:br>
              <a:rPr lang="fr-FR" sz="2800" b="1" dirty="0"/>
            </a:br>
            <a:endParaRPr lang="fr-FR" sz="2800" b="1" dirty="0"/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r-FR" sz="2800" b="1" dirty="0">
                <a:solidFill>
                  <a:schemeClr val="tx2"/>
                </a:solidFill>
              </a:rPr>
              <a:t>Contenu :</a:t>
            </a:r>
          </a:p>
          <a:p>
            <a:pPr>
              <a:buFontTx/>
              <a:buNone/>
            </a:pPr>
            <a:r>
              <a:rPr lang="fr-FR" sz="2800" b="1" dirty="0"/>
              <a:t>- La mesure de l’inflation : taux d’inflation</a:t>
            </a:r>
          </a:p>
          <a:p>
            <a:pPr>
              <a:buFontTx/>
              <a:buNone/>
            </a:pPr>
            <a:r>
              <a:rPr lang="fr-FR" sz="2800" b="1" dirty="0"/>
              <a:t>- La mesure du chômage : taux de chômage</a:t>
            </a:r>
          </a:p>
          <a:p>
            <a:pPr>
              <a:buFontTx/>
              <a:buNone/>
            </a:pPr>
            <a:r>
              <a:rPr lang="fr-FR" sz="2800" b="1" dirty="0">
                <a:solidFill>
                  <a:schemeClr val="tx2"/>
                </a:solidFill>
              </a:rPr>
              <a:t>Compétences développées :</a:t>
            </a:r>
          </a:p>
          <a:p>
            <a:pPr>
              <a:buFontTx/>
              <a:buNone/>
            </a:pPr>
            <a:r>
              <a:rPr lang="fr-FR" sz="2800" b="1" dirty="0"/>
              <a:t>- Maîtriser l’analyse économique sur la base du taux d’inflation et du taux de chômage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9C9A2-3DEB-4D04-A680-05DA80F1D0F4}" type="slidenum">
              <a:rPr lang="fr-FR" altLang="en-GB"/>
              <a:pPr/>
              <a:t>8</a:t>
            </a:fld>
            <a:endParaRPr lang="fr-FR" altLang="en-GB"/>
          </a:p>
        </p:txBody>
      </p:sp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b="1" dirty="0"/>
              <a:t>Séance 3</a:t>
            </a:r>
            <a:r>
              <a:rPr lang="fr-FR" sz="2800" dirty="0"/>
              <a:t>:   </a:t>
            </a:r>
            <a:r>
              <a:rPr lang="fr-FR" sz="2800" b="1" dirty="0"/>
              <a:t>Les dimensions économiques du revenu national </a:t>
            </a:r>
            <a:r>
              <a:rPr lang="fr-FR" sz="2800" dirty="0"/>
              <a:t/>
            </a:r>
            <a:br>
              <a:rPr lang="fr-FR" sz="2800" dirty="0"/>
            </a:br>
            <a:endParaRPr lang="fr-FR" sz="2800" dirty="0"/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r-FR" sz="2800" b="1" dirty="0">
                <a:solidFill>
                  <a:schemeClr val="tx2"/>
                </a:solidFill>
              </a:rPr>
              <a:t>Contenu :</a:t>
            </a:r>
          </a:p>
          <a:p>
            <a:pPr>
              <a:buFontTx/>
              <a:buNone/>
            </a:pPr>
            <a:r>
              <a:rPr lang="fr-FR" sz="2800" b="1" dirty="0"/>
              <a:t>- La consommation</a:t>
            </a:r>
          </a:p>
          <a:p>
            <a:pPr>
              <a:buFontTx/>
              <a:buNone/>
            </a:pPr>
            <a:r>
              <a:rPr lang="fr-FR" sz="2800" b="1" dirty="0"/>
              <a:t>- L’épargne</a:t>
            </a:r>
          </a:p>
          <a:p>
            <a:pPr>
              <a:buFontTx/>
              <a:buNone/>
            </a:pPr>
            <a:r>
              <a:rPr lang="fr-FR" sz="2800" b="1" dirty="0"/>
              <a:t>- L’investissement		</a:t>
            </a:r>
          </a:p>
          <a:p>
            <a:pPr>
              <a:buFontTx/>
              <a:buNone/>
            </a:pPr>
            <a:r>
              <a:rPr lang="fr-FR" sz="2800" b="1" dirty="0">
                <a:solidFill>
                  <a:schemeClr val="tx2"/>
                </a:solidFill>
              </a:rPr>
              <a:t>Compétences développées :</a:t>
            </a:r>
          </a:p>
          <a:p>
            <a:pPr>
              <a:buFontTx/>
              <a:buNone/>
            </a:pPr>
            <a:r>
              <a:rPr lang="fr-FR" sz="2800" b="1" dirty="0"/>
              <a:t>- Comprendre les différents agrégats macro-économiques</a:t>
            </a:r>
          </a:p>
        </p:txBody>
      </p:sp>
    </p:spTree>
  </p:cSld>
  <p:clrMapOvr>
    <a:masterClrMapping/>
  </p:clrMapOvr>
  <p:transition spd="med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CEBFD-F765-429F-8EB1-3A7C66628F32}" type="slidenum">
              <a:rPr lang="fr-FR" altLang="en-GB"/>
              <a:pPr/>
              <a:t>9</a:t>
            </a:fld>
            <a:endParaRPr lang="fr-FR" altLang="en-GB"/>
          </a:p>
        </p:txBody>
      </p:sp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b="1" dirty="0"/>
              <a:t>Séance 4</a:t>
            </a:r>
            <a:r>
              <a:rPr lang="fr-FR" sz="2800" dirty="0"/>
              <a:t>:   </a:t>
            </a:r>
            <a:r>
              <a:rPr lang="fr-FR" sz="2800" b="1" dirty="0"/>
              <a:t>Les déterminants de l’équilibre macro-économique sur le marché de biens &amp; services</a:t>
            </a:r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fr-FR" sz="2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fr-FR" sz="2800" b="1" dirty="0">
                <a:solidFill>
                  <a:schemeClr val="tx2"/>
                </a:solidFill>
              </a:rPr>
              <a:t>Contenu 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r-FR" sz="2800" b="1" dirty="0"/>
              <a:t>- La demande globale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r-FR" sz="2800" b="1" dirty="0"/>
              <a:t>- L’offre globale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r-FR" sz="2800" b="1" dirty="0"/>
              <a:t>- Equilibre dans une économie fermée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r-FR" sz="2800" b="1" dirty="0"/>
              <a:t>- Equilibre dans une économie ouverte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r-FR" sz="2800" b="1" dirty="0">
                <a:solidFill>
                  <a:schemeClr val="tx2"/>
                </a:solidFill>
              </a:rPr>
              <a:t>Compétences développées 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r-FR" sz="2800" b="1" dirty="0"/>
              <a:t>- Analyser la situation d’une économie en terme d’offre et de demande </a:t>
            </a:r>
          </a:p>
        </p:txBody>
      </p:sp>
    </p:spTree>
  </p:cSld>
  <p:clrMapOvr>
    <a:masterClrMapping/>
  </p:clrMapOvr>
  <p:transition spd="med">
    <p:wipe dir="r"/>
  </p:transition>
</p:sld>
</file>

<file path=ppt/theme/theme1.xml><?xml version="1.0" encoding="utf-8"?>
<a:theme xmlns:a="http://schemas.openxmlformats.org/drawingml/2006/main" name="Nouvelle présentation">
  <a:themeElements>
    <a:clrScheme name="">
      <a:dk1>
        <a:srgbClr val="000000"/>
      </a:dk1>
      <a:lt1>
        <a:srgbClr val="FFFFFF"/>
      </a:lt1>
      <a:dk2>
        <a:srgbClr val="000066"/>
      </a:dk2>
      <a:lt2>
        <a:srgbClr val="FFFF00"/>
      </a:lt2>
      <a:accent1>
        <a:srgbClr val="FF9900"/>
      </a:accent1>
      <a:accent2>
        <a:srgbClr val="00FFFF"/>
      </a:accent2>
      <a:accent3>
        <a:srgbClr val="AAAAB8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Nouvelle pré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HD:Microsoft Office 98:Modèles:Nouvelle présentation</Template>
  <TotalTime>3664</TotalTime>
  <Words>960</Words>
  <Application>Microsoft PowerPoint</Application>
  <PresentationFormat>Affichage à l'écran (4:3)</PresentationFormat>
  <Paragraphs>271</Paragraphs>
  <Slides>52</Slides>
  <Notes>1</Notes>
  <HiddenSlides>0</HiddenSlides>
  <MMClips>0</MMClips>
  <ScaleCrop>false</ScaleCrop>
  <HeadingPairs>
    <vt:vector size="8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52</vt:i4>
      </vt:variant>
    </vt:vector>
  </HeadingPairs>
  <TitlesOfParts>
    <vt:vector size="57" baseType="lpstr">
      <vt:lpstr>Times New Roman</vt:lpstr>
      <vt:lpstr>Times</vt:lpstr>
      <vt:lpstr>Nouvelle présentation</vt:lpstr>
      <vt:lpstr>Microsoft Equation 3.0</vt:lpstr>
      <vt:lpstr>Document Microsoft Word</vt:lpstr>
      <vt:lpstr>Cours  de macroéconomie S2  </vt:lpstr>
      <vt:lpstr>La micro et la macro</vt:lpstr>
      <vt:lpstr>Diapositive 3</vt:lpstr>
      <vt:lpstr>Diapositive 4</vt:lpstr>
      <vt:lpstr>Les trois grands problèmes macroéconomiques</vt:lpstr>
      <vt:lpstr>Séance1 - Les Instruments de l’analyse macro-économique La mesure de l’activité économique : Le RN, le PIB, LePNB </vt:lpstr>
      <vt:lpstr>Séance 2 : Les Instruments de l’analyse macro-économique         La mesure du coût de la vie et du chômage  </vt:lpstr>
      <vt:lpstr>Séance 3:   Les dimensions économiques du revenu national  </vt:lpstr>
      <vt:lpstr>Séance 4:   Les déterminants de l’équilibre macro-économique sur le marché de biens &amp; services</vt:lpstr>
      <vt:lpstr>Séance 5:   L’analyse du chômage</vt:lpstr>
      <vt:lpstr>Séance 6:   L’inflation et la croissance économique  </vt:lpstr>
      <vt:lpstr>Séance 7:   Le modèle IS-LM et l’équilibre macro-économique</vt:lpstr>
      <vt:lpstr>Séance 8:   Le modèle IS-LM et l’équilibre macro-économique (suite)</vt:lpstr>
      <vt:lpstr>Séance 9:   L’Economie ouverte</vt:lpstr>
      <vt:lpstr>Séance 10:   L’économie ouverte (suite)</vt:lpstr>
      <vt:lpstr>Séance 11:   Les instruments de la politique économique </vt:lpstr>
      <vt:lpstr>Diapositive 17</vt:lpstr>
      <vt:lpstr>Rappel</vt:lpstr>
      <vt:lpstr>Diapositive 19</vt:lpstr>
      <vt:lpstr>I – Le Revenu national </vt:lpstr>
      <vt:lpstr>Diapositive 21</vt:lpstr>
      <vt:lpstr>Diapositive 22</vt:lpstr>
      <vt:lpstr>Diapositive 23</vt:lpstr>
      <vt:lpstr>I – Le P.I.B</vt:lpstr>
      <vt:lpstr>1. Le Produit intérieur brut</vt:lpstr>
      <vt:lpstr>La définition du PIB</vt:lpstr>
      <vt:lpstr>La définition du PIB</vt:lpstr>
      <vt:lpstr>Diapositive 28</vt:lpstr>
      <vt:lpstr>Diapositive 29</vt:lpstr>
      <vt:lpstr>Diapositive 30</vt:lpstr>
      <vt:lpstr>Diapositive 31</vt:lpstr>
      <vt:lpstr>Composantes du PIB</vt:lpstr>
      <vt:lpstr>Diapositive 33</vt:lpstr>
      <vt:lpstr>Diapositive 34</vt:lpstr>
      <vt:lpstr>Deux types de biens</vt:lpstr>
      <vt:lpstr>Les concepts d’épargne et d’investissement</vt:lpstr>
      <vt:lpstr>2 - Le PIB nominal et le PIB réel</vt:lpstr>
      <vt:lpstr>PIB nominal, réel et déflateur</vt:lpstr>
      <vt:lpstr>Le calcul des PIB nominaux et réels</vt:lpstr>
      <vt:lpstr>Exemple Des PIB réel et nominal dans une Economie</vt:lpstr>
      <vt:lpstr>II - Le taux de croissance économique</vt:lpstr>
      <vt:lpstr>Le taux de croissance économique</vt:lpstr>
      <vt:lpstr>Diapositive 43</vt:lpstr>
      <vt:lpstr>Exemple de calcul du taux de croissance</vt:lpstr>
      <vt:lpstr>III - PIB et bien-être</vt:lpstr>
      <vt:lpstr>Diapositive 46</vt:lpstr>
      <vt:lpstr>Diapositive 47</vt:lpstr>
      <vt:lpstr>PIB par habitant et espérance de vie</vt:lpstr>
      <vt:lpstr>PIB par habitant et pauvreté</vt:lpstr>
      <vt:lpstr>III – Le PNB</vt:lpstr>
      <vt:lpstr>Diapositive 51</vt:lpstr>
      <vt:lpstr>Diapositive 52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Germain Belzile</dc:creator>
  <cp:lastModifiedBy>KM</cp:lastModifiedBy>
  <cp:revision>238</cp:revision>
  <cp:lastPrinted>2001-07-31T21:48:00Z</cp:lastPrinted>
  <dcterms:created xsi:type="dcterms:W3CDTF">2001-05-22T15:45:28Z</dcterms:created>
  <dcterms:modified xsi:type="dcterms:W3CDTF">2019-03-11T12:17:58Z</dcterms:modified>
</cp:coreProperties>
</file>